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1"/>
    <p:sldMasterId id="2147483703" r:id="rId2"/>
  </p:sldMasterIdLst>
  <p:notesMasterIdLst>
    <p:notesMasterId r:id="rId35"/>
  </p:notesMasterIdLst>
  <p:handoutMasterIdLst>
    <p:handoutMasterId r:id="rId36"/>
  </p:handoutMasterIdLst>
  <p:sldIdLst>
    <p:sldId id="256" r:id="rId3"/>
    <p:sldId id="280" r:id="rId4"/>
    <p:sldId id="349" r:id="rId5"/>
    <p:sldId id="350" r:id="rId6"/>
    <p:sldId id="284" r:id="rId7"/>
    <p:sldId id="287" r:id="rId8"/>
    <p:sldId id="257" r:id="rId9"/>
    <p:sldId id="259" r:id="rId10"/>
    <p:sldId id="276" r:id="rId11"/>
    <p:sldId id="277" r:id="rId12"/>
    <p:sldId id="261" r:id="rId13"/>
    <p:sldId id="262" r:id="rId14"/>
    <p:sldId id="278" r:id="rId15"/>
    <p:sldId id="264" r:id="rId16"/>
    <p:sldId id="265" r:id="rId17"/>
    <p:sldId id="263" r:id="rId18"/>
    <p:sldId id="266" r:id="rId19"/>
    <p:sldId id="334" r:id="rId20"/>
    <p:sldId id="308" r:id="rId21"/>
    <p:sldId id="267" r:id="rId22"/>
    <p:sldId id="268" r:id="rId23"/>
    <p:sldId id="269" r:id="rId24"/>
    <p:sldId id="270" r:id="rId25"/>
    <p:sldId id="271" r:id="rId26"/>
    <p:sldId id="272" r:id="rId27"/>
    <p:sldId id="274" r:id="rId28"/>
    <p:sldId id="347" r:id="rId29"/>
    <p:sldId id="346" r:id="rId30"/>
    <p:sldId id="345" r:id="rId31"/>
    <p:sldId id="275" r:id="rId32"/>
    <p:sldId id="279" r:id="rId33"/>
    <p:sldId id="34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orient="horz" pos="696" userDrawn="1">
          <p15:clr>
            <a:srgbClr val="A4A3A4"/>
          </p15:clr>
        </p15:guide>
        <p15:guide id="3"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6EAA"/>
    <a:srgbClr val="1F4E79"/>
    <a:srgbClr val="B830FF"/>
    <a:srgbClr val="1E5C90"/>
    <a:srgbClr val="D7E7F5"/>
    <a:srgbClr val="81B2D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899" autoAdjust="0"/>
    <p:restoredTop sz="80559" autoAdjust="0"/>
  </p:normalViewPr>
  <p:slideViewPr>
    <p:cSldViewPr snapToGrid="0" snapToObjects="1">
      <p:cViewPr>
        <p:scale>
          <a:sx n="73" d="100"/>
          <a:sy n="73" d="100"/>
        </p:scale>
        <p:origin x="540" y="138"/>
      </p:cViewPr>
      <p:guideLst>
        <p:guide orient="horz" pos="1920"/>
        <p:guide orient="horz" pos="696"/>
        <p:guide pos="3840"/>
      </p:guideLst>
    </p:cSldViewPr>
  </p:slideViewPr>
  <p:notesTextViewPr>
    <p:cViewPr>
      <p:scale>
        <a:sx n="100" d="100"/>
        <a:sy n="100" d="100"/>
      </p:scale>
      <p:origin x="0" y="0"/>
    </p:cViewPr>
  </p:notesTextViewPr>
  <p:sorterViewPr>
    <p:cViewPr>
      <p:scale>
        <a:sx n="66" d="100"/>
        <a:sy n="66" d="100"/>
      </p:scale>
      <p:origin x="0" y="-11214"/>
    </p:cViewPr>
  </p:sorterViewPr>
  <p:notesViewPr>
    <p:cSldViewPr snapToGrid="0" snapToObjects="1" showGuides="1">
      <p:cViewPr varScale="1">
        <p:scale>
          <a:sx n="63" d="100"/>
          <a:sy n="63" d="100"/>
        </p:scale>
        <p:origin x="-306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4/29/2021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4/29/2021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u="none" strike="noStrike"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C3AC15-3A75-4EB7-8968-BCF212ACCF7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of the tools within the </a:t>
            </a:r>
            <a:r>
              <a:rPr lang="en-US" sz="1200" b="0" i="0" u="none" strike="noStrike" kern="1200" dirty="0" err="1" smtClean="0">
                <a:solidFill>
                  <a:schemeClr val="tx1"/>
                </a:solidFill>
                <a:effectLst/>
                <a:latin typeface="+mn-lt"/>
                <a:ea typeface="+mn-ea"/>
                <a:cs typeface="+mn-cs"/>
              </a:rPr>
              <a:t>Multidimension</a:t>
            </a:r>
            <a:r>
              <a:rPr lang="en-US" sz="1200" b="0" i="0" u="none" strike="noStrike" kern="1200" dirty="0" smtClean="0">
                <a:solidFill>
                  <a:schemeClr val="tx1"/>
                </a:solidFill>
                <a:effectLst/>
                <a:latin typeface="+mn-lt"/>
                <a:ea typeface="+mn-ea"/>
                <a:cs typeface="+mn-cs"/>
              </a:rPr>
              <a:t> Toolbox is the 'make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Raster Layer.'  This is essentially the ArcMap version of a THREDDS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page or ERDDAP GRIDDAP page. </a:t>
            </a:r>
            <a:endParaRPr lang="en-US" b="0" dirty="0" smtClean="0">
              <a:effectLst/>
            </a:endParaRPr>
          </a:p>
          <a:p>
            <a:pPr rtl="0"/>
            <a:r>
              <a:rPr lang="en-US" sz="1200" b="0" i="0" u="none" strike="noStrike" kern="1200" dirty="0" smtClean="0">
                <a:solidFill>
                  <a:schemeClr val="tx1"/>
                </a:solidFill>
                <a:effectLst/>
                <a:latin typeface="+mn-lt"/>
                <a:ea typeface="+mn-ea"/>
                <a:cs typeface="+mn-cs"/>
              </a:rPr>
              <a:t>You merely enter the base </a:t>
            </a:r>
            <a:r>
              <a:rPr lang="en-US" sz="1200" b="0" i="0" u="none" strike="noStrike" kern="1200" dirty="0" err="1" smtClean="0">
                <a:solidFill>
                  <a:schemeClr val="tx1"/>
                </a:solidFill>
                <a:effectLst/>
                <a:latin typeface="+mn-lt"/>
                <a:ea typeface="+mn-ea"/>
                <a:cs typeface="+mn-cs"/>
              </a:rPr>
              <a:t>url</a:t>
            </a:r>
            <a:r>
              <a:rPr lang="en-US" sz="1200" b="0" i="0" u="none" strike="noStrike" kern="1200" dirty="0" smtClean="0">
                <a:solidFill>
                  <a:schemeClr val="tx1"/>
                </a:solidFill>
                <a:effectLst/>
                <a:latin typeface="+mn-lt"/>
                <a:ea typeface="+mn-ea"/>
                <a:cs typeface="+mn-cs"/>
              </a:rPr>
              <a:t> of the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service for your desired data -- again, not always easily found-- enter the variable and any subset information and it'll import the data.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I've had mixed results with this tool,  but when it works it does a good job.  You will need to add some </a:t>
            </a:r>
            <a:r>
              <a:rPr lang="en-US" sz="1200" b="0" i="0" u="none" strike="noStrike" kern="1200" dirty="0" err="1" smtClean="0">
                <a:solidFill>
                  <a:schemeClr val="tx1"/>
                </a:solidFill>
                <a:effectLst/>
                <a:latin typeface="+mn-lt"/>
                <a:ea typeface="+mn-ea"/>
                <a:cs typeface="+mn-cs"/>
              </a:rPr>
              <a:t>symbology</a:t>
            </a:r>
            <a:r>
              <a:rPr lang="en-US" sz="1200" b="0" i="0" u="none" strike="noStrike" kern="1200" dirty="0" smtClean="0">
                <a:solidFill>
                  <a:schemeClr val="tx1"/>
                </a:solidFill>
                <a:effectLst/>
                <a:latin typeface="+mn-lt"/>
                <a:ea typeface="+mn-ea"/>
                <a:cs typeface="+mn-cs"/>
              </a:rPr>
              <a:t> and enable time to maximize its usefulness and enable time.  .  Because this  requests data from external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service,  it's similar to WMS or WCS in that there are some server-side limitations that may cause the tool to fail or to be too slow to be practical.  We'll talk more about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later.</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12</a:t>
            </a:fld>
            <a:endParaRPr lang="en-US"/>
          </a:p>
        </p:txBody>
      </p:sp>
    </p:spTree>
    <p:extLst>
      <p:ext uri="{BB962C8B-B14F-4D97-AF65-F5344CB8AC3E}">
        <p14:creationId xmlns:p14="http://schemas.microsoft.com/office/powerpoint/2010/main" val="28404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Make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Raster Layer is the most reliable method of ingesting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data.  You will first need to download the data from whichever source you identified, which can be, THREDDS or ERDDAP, and save it to your computer in the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format.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Once the data are imported using the Make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Raster Layer tool,  you will need to add some additional configuration to fully utilize the data.</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13</a:t>
            </a:fld>
            <a:endParaRPr lang="en-US"/>
          </a:p>
        </p:txBody>
      </p:sp>
    </p:spTree>
    <p:extLst>
      <p:ext uri="{BB962C8B-B14F-4D97-AF65-F5344CB8AC3E}">
        <p14:creationId xmlns:p14="http://schemas.microsoft.com/office/powerpoint/2010/main" val="249549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After importing and once the Raster Layer has been added to the map view,  you'll need to use Layer Properties  (just a right-mouse click) on the layer to open the dialog.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First,  adjust the </a:t>
            </a:r>
            <a:r>
              <a:rPr lang="en-US" sz="1200" b="0" i="0" u="none" strike="noStrike" kern="1200" dirty="0" err="1" smtClean="0">
                <a:solidFill>
                  <a:schemeClr val="tx1"/>
                </a:solidFill>
                <a:effectLst/>
                <a:latin typeface="+mn-lt"/>
                <a:ea typeface="+mn-ea"/>
                <a:cs typeface="+mn-cs"/>
              </a:rPr>
              <a:t>symbology</a:t>
            </a:r>
            <a:r>
              <a:rPr lang="en-US" sz="1200" b="0" i="0" u="none" strike="noStrike" kern="1200" dirty="0" smtClean="0">
                <a:solidFill>
                  <a:schemeClr val="tx1"/>
                </a:solidFill>
                <a:effectLst/>
                <a:latin typeface="+mn-lt"/>
                <a:ea typeface="+mn-ea"/>
                <a:cs typeface="+mn-cs"/>
              </a:rPr>
              <a:t>.  This is the assignment of a color ramp to data values.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14</a:t>
            </a:fld>
            <a:endParaRPr lang="en-US"/>
          </a:p>
        </p:txBody>
      </p:sp>
    </p:spTree>
    <p:extLst>
      <p:ext uri="{BB962C8B-B14F-4D97-AF65-F5344CB8AC3E}">
        <p14:creationId xmlns:p14="http://schemas.microsoft.com/office/powerpoint/2010/main" val="1622040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Next,  use the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tab to  ensure the X and Y point to the correct variables and that if applicable,  time is included as a dimension.</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15</a:t>
            </a:fld>
            <a:endParaRPr lang="en-US"/>
          </a:p>
        </p:txBody>
      </p:sp>
    </p:spTree>
    <p:extLst>
      <p:ext uri="{BB962C8B-B14F-4D97-AF65-F5344CB8AC3E}">
        <p14:creationId xmlns:p14="http://schemas.microsoft.com/office/powerpoint/2010/main" val="2901274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Finally,  if applicable,  enable time under the time tab.  You will probably need to adjust the time stop interval and go ahead and click the Calculate button to verify the time extent.</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Click Apply or Ok and return to the map view.</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16</a:t>
            </a:fld>
            <a:endParaRPr lang="en-US"/>
          </a:p>
        </p:txBody>
      </p:sp>
    </p:spTree>
    <p:extLst>
      <p:ext uri="{BB962C8B-B14F-4D97-AF65-F5344CB8AC3E}">
        <p14:creationId xmlns:p14="http://schemas.microsoft.com/office/powerpoint/2010/main" val="26531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 make use of the temporal range of the data,  enable the Time Slider by clicking the icon.  The slider can be used to view a particular time step or generate an animation of the data over time.</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17</a:t>
            </a:fld>
            <a:endParaRPr lang="en-US"/>
          </a:p>
        </p:txBody>
      </p:sp>
    </p:spTree>
    <p:extLst>
      <p:ext uri="{BB962C8B-B14F-4D97-AF65-F5344CB8AC3E}">
        <p14:creationId xmlns:p14="http://schemas.microsoft.com/office/powerpoint/2010/main" val="2571096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 retain the data,  you need to store it in a geospatial database.  Right-mouse-click on the layer, select Data and </a:t>
            </a:r>
            <a:r>
              <a:rPr lang="en-US" sz="1200" b="0" i="0" u="none" strike="noStrike" kern="1200" dirty="0" err="1" smtClean="0">
                <a:solidFill>
                  <a:schemeClr val="tx1"/>
                </a:solidFill>
                <a:effectLst/>
                <a:latin typeface="+mn-lt"/>
                <a:ea typeface="+mn-ea"/>
                <a:cs typeface="+mn-cs"/>
              </a:rPr>
              <a:t>ExportData</a:t>
            </a:r>
            <a:r>
              <a:rPr lang="en-US" sz="1200" b="0" i="0" u="none" strike="noStrike" kern="1200" dirty="0" smtClean="0">
                <a:solidFill>
                  <a:schemeClr val="tx1"/>
                </a:solidFill>
                <a:effectLst/>
                <a:latin typeface="+mn-lt"/>
                <a:ea typeface="+mn-ea"/>
                <a:cs typeface="+mn-cs"/>
              </a:rPr>
              <a:t> to open the dialog.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Set the geodatabase for your project or leave as the default and export the data.  It may pass back to your map view.</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18</a:t>
            </a:fld>
            <a:endParaRPr lang="en-US"/>
          </a:p>
        </p:txBody>
      </p:sp>
    </p:spTree>
    <p:extLst>
      <p:ext uri="{BB962C8B-B14F-4D97-AF65-F5344CB8AC3E}">
        <p14:creationId xmlns:p14="http://schemas.microsoft.com/office/powerpoint/2010/main" val="3627933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So, in summary above the line,  we see the two most reliable methods to get data into ArcMap are Drag-n-Drop and Multidimensional Toolbox.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Let's look next at the Environmental Data Connector.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0C3AC15-3A75-4EB7-8968-BCF212ACCF7C}" type="slidenum">
              <a:rPr lang="en-US" smtClean="0"/>
              <a:pPr/>
              <a:t>19</a:t>
            </a:fld>
            <a:endParaRPr lang="en-US"/>
          </a:p>
        </p:txBody>
      </p:sp>
    </p:spTree>
    <p:extLst>
      <p:ext uri="{BB962C8B-B14F-4D97-AF65-F5344CB8AC3E}">
        <p14:creationId xmlns:p14="http://schemas.microsoft.com/office/powerpoint/2010/main" val="137916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EDC bridges the online service and file import by providing a GUI to connect to the service.  What this means is that you only need to give it a high-level THREDDS/ERDDAP URL and then find the dataset -- in a user-friendly way --  to import into your GIS.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tool can be downloaded from the </a:t>
            </a:r>
            <a:r>
              <a:rPr lang="en-US" sz="1200" b="0" i="0" u="none" strike="noStrike" kern="1200" dirty="0" err="1" smtClean="0">
                <a:solidFill>
                  <a:schemeClr val="tx1"/>
                </a:solidFill>
                <a:effectLst/>
                <a:latin typeface="+mn-lt"/>
                <a:ea typeface="+mn-ea"/>
                <a:cs typeface="+mn-cs"/>
              </a:rPr>
              <a:t>CoastWatch</a:t>
            </a:r>
            <a:r>
              <a:rPr lang="en-US" sz="1200" b="0" i="0" u="none" strike="noStrike" kern="1200" dirty="0" smtClean="0">
                <a:solidFill>
                  <a:schemeClr val="tx1"/>
                </a:solidFill>
                <a:effectLst/>
                <a:latin typeface="+mn-lt"/>
                <a:ea typeface="+mn-ea"/>
                <a:cs typeface="+mn-cs"/>
              </a:rPr>
              <a:t> West Coast Node and the URL is included again at the end of this presentation. A user guide is also available.</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20</a:t>
            </a:fld>
            <a:endParaRPr lang="en-US"/>
          </a:p>
        </p:txBody>
      </p:sp>
    </p:spTree>
    <p:extLst>
      <p:ext uri="{BB962C8B-B14F-4D97-AF65-F5344CB8AC3E}">
        <p14:creationId xmlns:p14="http://schemas.microsoft.com/office/powerpoint/2010/main" val="2006592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But first, you need to install the add-on.  The Installation will create a standalone directory for programs and interim output data.  On managed systems, it's best to install as an admin for a single-user.  If that is not permitted,  then the output directory permissions will need to be set or linked for user access.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Once installed properly,  it will have added a Menu item to ArcMap,  though it can be run as a standalone to fetch data.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If all works well,  the tool will fetch data, import as raster,  add default </a:t>
            </a:r>
            <a:r>
              <a:rPr lang="en-US" sz="1200" b="0" i="0" u="none" strike="noStrike" kern="1200" dirty="0" err="1" smtClean="0">
                <a:solidFill>
                  <a:schemeClr val="tx1"/>
                </a:solidFill>
                <a:effectLst/>
                <a:latin typeface="+mn-lt"/>
                <a:ea typeface="+mn-ea"/>
                <a:cs typeface="+mn-cs"/>
              </a:rPr>
              <a:t>symbology</a:t>
            </a:r>
            <a:r>
              <a:rPr lang="en-US" sz="1200" b="0" i="0" u="none" strike="noStrike" kern="1200" dirty="0" smtClean="0">
                <a:solidFill>
                  <a:schemeClr val="tx1"/>
                </a:solidFill>
                <a:effectLst/>
                <a:latin typeface="+mn-lt"/>
                <a:ea typeface="+mn-ea"/>
                <a:cs typeface="+mn-cs"/>
              </a:rPr>
              <a:t>, add data to the geospatial database,  and load a custom time slider that shows the temporal overlap if multiple data time series are loaded.</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21</a:t>
            </a:fld>
            <a:endParaRPr lang="en-US"/>
          </a:p>
        </p:txBody>
      </p:sp>
    </p:spTree>
    <p:extLst>
      <p:ext uri="{BB962C8B-B14F-4D97-AF65-F5344CB8AC3E}">
        <p14:creationId xmlns:p14="http://schemas.microsoft.com/office/powerpoint/2010/main" val="238700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smtClean="0">
                <a:solidFill>
                  <a:schemeClr val="tx1"/>
                </a:solidFill>
                <a:effectLst/>
                <a:latin typeface="+mn-lt"/>
                <a:ea typeface="+mn-ea"/>
                <a:cs typeface="+mn-cs"/>
              </a:rPr>
              <a:t>This training is one part of several tutorials within the NOAA </a:t>
            </a:r>
            <a:r>
              <a:rPr lang="en-US" sz="1200" b="0" i="0" u="none" strike="noStrike" kern="1200" dirty="0" err="1" smtClean="0">
                <a:solidFill>
                  <a:schemeClr val="tx1"/>
                </a:solidFill>
                <a:effectLst/>
                <a:latin typeface="+mn-lt"/>
                <a:ea typeface="+mn-ea"/>
                <a:cs typeface="+mn-cs"/>
              </a:rPr>
              <a:t>CoastWatch</a:t>
            </a:r>
            <a:r>
              <a:rPr lang="en-US" sz="1200" b="0" i="0" u="none" strike="noStrike" kern="1200" dirty="0" smtClean="0">
                <a:solidFill>
                  <a:schemeClr val="tx1"/>
                </a:solidFill>
                <a:effectLst/>
                <a:latin typeface="+mn-lt"/>
                <a:ea typeface="+mn-ea"/>
                <a:cs typeface="+mn-cs"/>
              </a:rPr>
              <a:t> Satellite Training Course.  The GIS tutorials consist of 3  modules and although the screenshots and examples use ArcGIS,  the principles apply to any GIS software packages.</a:t>
            </a:r>
            <a:endParaRPr lang="en-US" dirty="0"/>
          </a:p>
        </p:txBody>
      </p:sp>
      <p:sp>
        <p:nvSpPr>
          <p:cNvPr id="4" name="Slide Number Placeholder 3"/>
          <p:cNvSpPr>
            <a:spLocks noGrp="1"/>
          </p:cNvSpPr>
          <p:nvPr>
            <p:ph type="sldNum" sz="quarter" idx="10"/>
          </p:nvPr>
        </p:nvSpPr>
        <p:spPr/>
        <p:txBody>
          <a:bodyPr/>
          <a:lstStyle/>
          <a:p>
            <a:fld id="{C0C3AC15-3A75-4EB7-8968-BCF212ACCF7C}" type="slidenum">
              <a:rPr lang="en-US" smtClean="0"/>
              <a:pPr/>
              <a:t>2</a:t>
            </a:fld>
            <a:endParaRPr lang="en-US"/>
          </a:p>
        </p:txBody>
      </p:sp>
    </p:spTree>
    <p:extLst>
      <p:ext uri="{BB962C8B-B14F-4D97-AF65-F5344CB8AC3E}">
        <p14:creationId xmlns:p14="http://schemas.microsoft.com/office/powerpoint/2010/main" val="193150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tool is activated by clicking the EDC menu item.  The EDC dialog opens and when a URL is connected,  the data listing will appear on the left.  Once a dataset is selected,  the URLS are available or you can continue with the tool by clicking the GRIDDAP button.</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22</a:t>
            </a:fld>
            <a:endParaRPr lang="en-US"/>
          </a:p>
        </p:txBody>
      </p:sp>
    </p:spTree>
    <p:extLst>
      <p:ext uri="{BB962C8B-B14F-4D97-AF65-F5344CB8AC3E}">
        <p14:creationId xmlns:p14="http://schemas.microsoft.com/office/powerpoint/2010/main" val="1664911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 GRIDDAP button will add a tab to the window allowing specific </a:t>
            </a:r>
            <a:r>
              <a:rPr lang="en-US" sz="1200" b="0" i="0" u="none" strike="noStrike" kern="1200" dirty="0" err="1" smtClean="0">
                <a:solidFill>
                  <a:schemeClr val="tx1"/>
                </a:solidFill>
                <a:effectLst/>
                <a:latin typeface="+mn-lt"/>
                <a:ea typeface="+mn-ea"/>
                <a:cs typeface="+mn-cs"/>
              </a:rPr>
              <a:t>subsetting</a:t>
            </a:r>
            <a:r>
              <a:rPr lang="en-US" sz="1200" b="0" i="0" u="none" strike="noStrike" kern="1200" dirty="0" smtClean="0">
                <a:solidFill>
                  <a:schemeClr val="tx1"/>
                </a:solidFill>
                <a:effectLst/>
                <a:latin typeface="+mn-lt"/>
                <a:ea typeface="+mn-ea"/>
                <a:cs typeface="+mn-cs"/>
              </a:rPr>
              <a:t> information to be entered.  Subset criteria can be entered either by typing the desired extents or using the map interface.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Illustrated here,  is the extent of the data (red) with the desired subset area highlighted as light red. Additional settings or variable,  output and time were set prior to clicking 'Process'.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23</a:t>
            </a:fld>
            <a:endParaRPr lang="en-US"/>
          </a:p>
        </p:txBody>
      </p:sp>
    </p:spTree>
    <p:extLst>
      <p:ext uri="{BB962C8B-B14F-4D97-AF65-F5344CB8AC3E}">
        <p14:creationId xmlns:p14="http://schemas.microsoft.com/office/powerpoint/2010/main" val="2251349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Once process is clicked,  the tool will obtain or fetch the data and add it to the map view.  All of the Layer Property tasks have been completed by the tool including enabling time.  </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24</a:t>
            </a:fld>
            <a:endParaRPr lang="en-US"/>
          </a:p>
        </p:txBody>
      </p:sp>
    </p:spTree>
    <p:extLst>
      <p:ext uri="{BB962C8B-B14F-4D97-AF65-F5344CB8AC3E}">
        <p14:creationId xmlns:p14="http://schemas.microsoft.com/office/powerpoint/2010/main" val="2420596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Zooming in, and adding a land </a:t>
            </a:r>
            <a:r>
              <a:rPr lang="en-US" sz="1200" b="0" i="0" u="none" strike="noStrike" kern="1200" dirty="0" err="1" smtClean="0">
                <a:solidFill>
                  <a:schemeClr val="tx1"/>
                </a:solidFill>
                <a:effectLst/>
                <a:latin typeface="+mn-lt"/>
                <a:ea typeface="+mn-ea"/>
                <a:cs typeface="+mn-cs"/>
              </a:rPr>
              <a:t>shapefile</a:t>
            </a:r>
            <a:r>
              <a:rPr lang="en-US" sz="1200" b="0" i="0" u="none" strike="noStrike" kern="1200" dirty="0" smtClean="0">
                <a:solidFill>
                  <a:schemeClr val="tx1"/>
                </a:solidFill>
                <a:effectLst/>
                <a:latin typeface="+mn-lt"/>
                <a:ea typeface="+mn-ea"/>
                <a:cs typeface="+mn-cs"/>
              </a:rPr>
              <a:t>,  we see the subset is where we expect it to be from our initial map selection.</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25</a:t>
            </a:fld>
            <a:endParaRPr lang="en-US"/>
          </a:p>
        </p:txBody>
      </p:sp>
    </p:spTree>
    <p:extLst>
      <p:ext uri="{BB962C8B-B14F-4D97-AF65-F5344CB8AC3E}">
        <p14:creationId xmlns:p14="http://schemas.microsoft.com/office/powerpoint/2010/main" val="3809053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Using the tabs in the EDC window and the map selector,  you can load multiple datasets and even grab data in custom polygon shapes or load a track.  The user guide defines the fields and CSV format for track data.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time slider adjusts and shows the temporal coverage of multiple time-enabled data.  This could be useful for making a time series or ensuring the data overlap of multiple layers is correct.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26</a:t>
            </a:fld>
            <a:endParaRPr lang="en-US"/>
          </a:p>
        </p:txBody>
      </p:sp>
    </p:spTree>
    <p:extLst>
      <p:ext uri="{BB962C8B-B14F-4D97-AF65-F5344CB8AC3E}">
        <p14:creationId xmlns:p14="http://schemas.microsoft.com/office/powerpoint/2010/main" val="652164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And for completeness, you can get data 'manually' from services such as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THREDDS, and ERDDAP.  Most have a user interface,  though not as friendly as the ArcGIS and EDC menus.  </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27</a:t>
            </a:fld>
            <a:endParaRPr lang="en-US"/>
          </a:p>
        </p:txBody>
      </p:sp>
    </p:spTree>
    <p:extLst>
      <p:ext uri="{BB962C8B-B14F-4D97-AF65-F5344CB8AC3E}">
        <p14:creationId xmlns:p14="http://schemas.microsoft.com/office/powerpoint/2010/main" val="151591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is useful to subset the dimensions of aggregated data, retrieve dataset attributes, or structure.</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28</a:t>
            </a:fld>
            <a:endParaRPr lang="en-US"/>
          </a:p>
        </p:txBody>
      </p:sp>
    </p:spTree>
    <p:extLst>
      <p:ext uri="{BB962C8B-B14F-4D97-AF65-F5344CB8AC3E}">
        <p14:creationId xmlns:p14="http://schemas.microsoft.com/office/powerpoint/2010/main" val="3266165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THREDDS Data Servers integrate multiple services such as WMS, WCS,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Subset, and metadata.  ERDDAP integrates services  but in a much easier way.  ERDDAP also has an array of supported output formats and is a RESTful service, meaning the requests of the service are made and preserved in a hyperlink.</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Ok,  now that we know how to get the data into our GIS,  there are a few things to keep track of.</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29</a:t>
            </a:fld>
            <a:endParaRPr lang="en-US"/>
          </a:p>
        </p:txBody>
      </p:sp>
    </p:spTree>
    <p:extLst>
      <p:ext uri="{BB962C8B-B14F-4D97-AF65-F5344CB8AC3E}">
        <p14:creationId xmlns:p14="http://schemas.microsoft.com/office/powerpoint/2010/main" val="2050430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When comparing data,  you need to ensure the units are similar.  Often,  satellite SST may be in Kelvin and in situ measurements in Celsius.  Easy enough to convert,  but something to pay attention to.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Same thing with time.  Most data are with respect to UTC,  but use the metadata to make sure.</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Our GISs in map view usually default to -180 to 180.  Data may split over the dateline with Western longitudes at the left edge of the map and Eastern Longitudes on the right.  Also,  some data providers may provide data in 0 to 360.  The GIS can perform operations on the data,  but if it is desired to display  across the dateline,  some modification to input data is required.  Usually,  putting the data in 0 to 360 or extending Western longitudes (i.e.  beyond -180) will work.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Finally,  as discussed in the Data module,  ensure your data are using the same projections and units.  ArcMap will usually take on the projection of the first dataset loaded and transform/</a:t>
            </a:r>
            <a:r>
              <a:rPr lang="en-US" sz="1200" b="0" i="0" u="none" strike="noStrike" kern="1200" dirty="0" err="1" smtClean="0">
                <a:solidFill>
                  <a:schemeClr val="tx1"/>
                </a:solidFill>
                <a:effectLst/>
                <a:latin typeface="+mn-lt"/>
                <a:ea typeface="+mn-ea"/>
                <a:cs typeface="+mn-cs"/>
              </a:rPr>
              <a:t>reproject</a:t>
            </a:r>
            <a:r>
              <a:rPr lang="en-US" sz="1200" b="0" i="0" u="none" strike="noStrike" kern="1200" dirty="0" smtClean="0">
                <a:solidFill>
                  <a:schemeClr val="tx1"/>
                </a:solidFill>
                <a:effectLst/>
                <a:latin typeface="+mn-lt"/>
                <a:ea typeface="+mn-ea"/>
                <a:cs typeface="+mn-cs"/>
              </a:rPr>
              <a:t> other data to match it, which may not be appropriate. Similarly,  make sure the ellipsoid and </a:t>
            </a:r>
            <a:r>
              <a:rPr lang="en-US" sz="1200" b="0" i="0" u="none" strike="noStrike" kern="1200" dirty="0" err="1" smtClean="0">
                <a:solidFill>
                  <a:schemeClr val="tx1"/>
                </a:solidFill>
                <a:effectLst/>
                <a:latin typeface="+mn-lt"/>
                <a:ea typeface="+mn-ea"/>
                <a:cs typeface="+mn-cs"/>
              </a:rPr>
              <a:t>datums</a:t>
            </a:r>
            <a:r>
              <a:rPr lang="en-US" sz="1200" b="0" i="0" u="none" strike="noStrike" kern="1200" dirty="0" smtClean="0">
                <a:solidFill>
                  <a:schemeClr val="tx1"/>
                </a:solidFill>
                <a:effectLst/>
                <a:latin typeface="+mn-lt"/>
                <a:ea typeface="+mn-ea"/>
                <a:cs typeface="+mn-cs"/>
              </a:rPr>
              <a:t> are defined and match for your data.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30</a:t>
            </a:fld>
            <a:endParaRPr lang="en-US"/>
          </a:p>
        </p:txBody>
      </p:sp>
    </p:spTree>
    <p:extLst>
      <p:ext uri="{BB962C8B-B14F-4D97-AF65-F5344CB8AC3E}">
        <p14:creationId xmlns:p14="http://schemas.microsoft.com/office/powerpoint/2010/main" val="619609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concludes the Using Satellite Data in GIS Tools module.  The Environmental Data Connector can be obtained from  the </a:t>
            </a:r>
            <a:r>
              <a:rPr lang="en-US" sz="1200" b="0" i="0" u="none" strike="noStrike" kern="1200" dirty="0" err="1" smtClean="0">
                <a:solidFill>
                  <a:schemeClr val="tx1"/>
                </a:solidFill>
                <a:effectLst/>
                <a:latin typeface="+mn-lt"/>
                <a:ea typeface="+mn-ea"/>
                <a:cs typeface="+mn-cs"/>
              </a:rPr>
              <a:t>CoastWatch</a:t>
            </a:r>
            <a:r>
              <a:rPr lang="en-US" sz="1200" b="0" i="0" u="none" strike="noStrike" kern="1200" dirty="0" smtClean="0">
                <a:solidFill>
                  <a:schemeClr val="tx1"/>
                </a:solidFill>
                <a:effectLst/>
                <a:latin typeface="+mn-lt"/>
                <a:ea typeface="+mn-ea"/>
                <a:cs typeface="+mn-cs"/>
              </a:rPr>
              <a:t> West Coast Node link listed here.  Refer to the user guide to see all the capabilities as they were not all covered in this tutorial.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An online 'adding data to GIS' tutorial is also available at our West Coast Node.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next module in this ArcGIS series is the ArcGIS exercise.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Thank you for your interest in NOAA </a:t>
            </a:r>
            <a:r>
              <a:rPr lang="en-US" sz="1200" b="0" i="0" u="none" strike="noStrike" kern="1200" dirty="0" err="1" smtClean="0">
                <a:solidFill>
                  <a:schemeClr val="tx1"/>
                </a:solidFill>
                <a:effectLst/>
                <a:latin typeface="+mn-lt"/>
                <a:ea typeface="+mn-ea"/>
                <a:cs typeface="+mn-cs"/>
              </a:rPr>
              <a:t>CoastWatch</a:t>
            </a:r>
            <a:r>
              <a:rPr lang="en-US" sz="1200" b="0" i="0" u="none" strike="noStrike" kern="1200" dirty="0" smtClean="0">
                <a:solidFill>
                  <a:schemeClr val="tx1"/>
                </a:solidFill>
                <a:effectLst/>
                <a:latin typeface="+mn-lt"/>
                <a:ea typeface="+mn-ea"/>
                <a:cs typeface="+mn-cs"/>
              </a:rPr>
              <a: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31</a:t>
            </a:fld>
            <a:endParaRPr lang="en-US"/>
          </a:p>
        </p:txBody>
      </p:sp>
    </p:spTree>
    <p:extLst>
      <p:ext uri="{BB962C8B-B14F-4D97-AF65-F5344CB8AC3E}">
        <p14:creationId xmlns:p14="http://schemas.microsoft.com/office/powerpoint/2010/main" val="74814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 In this module,  we will cover tools or methods in bringing satellite data into the GIS.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a:t>
            </a:fld>
            <a:endParaRPr lang="en-US"/>
          </a:p>
        </p:txBody>
      </p:sp>
    </p:spTree>
    <p:extLst>
      <p:ext uri="{BB962C8B-B14F-4D97-AF65-F5344CB8AC3E}">
        <p14:creationId xmlns:p14="http://schemas.microsoft.com/office/powerpoint/2010/main" val="308214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u="none" strike="noStrike"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0C3AC15-3A75-4EB7-8968-BCF212ACCF7C}" type="slidenum">
              <a:rPr lang="en-US" smtClean="0"/>
              <a:pPr/>
              <a:t>32</a:t>
            </a:fld>
            <a:endParaRPr lang="en-US"/>
          </a:p>
        </p:txBody>
      </p:sp>
    </p:spTree>
    <p:extLst>
      <p:ext uri="{BB962C8B-B14F-4D97-AF65-F5344CB8AC3E}">
        <p14:creationId xmlns:p14="http://schemas.microsoft.com/office/powerpoint/2010/main" val="118529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In the Data module,  we saw there are essentially two types of satellite products -- imagery and data.  In most cases for analysis, we're wanting to bring in the data and there are multiple ways of doing this by leveraging hooks built-into the GIS,  added extensions, or external data preparation software such as the </a:t>
            </a:r>
            <a:r>
              <a:rPr lang="en-US" sz="1200" b="0" i="0" u="none" strike="noStrike" kern="1200" dirty="0" err="1" smtClean="0">
                <a:solidFill>
                  <a:schemeClr val="tx1"/>
                </a:solidFill>
                <a:effectLst/>
                <a:latin typeface="+mn-lt"/>
                <a:ea typeface="+mn-ea"/>
                <a:cs typeface="+mn-cs"/>
              </a:rPr>
              <a:t>CoastWatch</a:t>
            </a:r>
            <a:r>
              <a:rPr lang="en-US" sz="1200" b="0" i="0" u="none" strike="noStrike" kern="1200" dirty="0" smtClean="0">
                <a:solidFill>
                  <a:schemeClr val="tx1"/>
                </a:solidFill>
                <a:effectLst/>
                <a:latin typeface="+mn-lt"/>
                <a:ea typeface="+mn-ea"/>
                <a:cs typeface="+mn-cs"/>
              </a:rPr>
              <a:t> Utilities.</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6</a:t>
            </a:fld>
            <a:endParaRPr lang="en-US"/>
          </a:p>
        </p:txBody>
      </p:sp>
    </p:spTree>
    <p:extLst>
      <p:ext uri="{BB962C8B-B14F-4D97-AF65-F5344CB8AC3E}">
        <p14:creationId xmlns:p14="http://schemas.microsoft.com/office/powerpoint/2010/main" val="47472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Since data will usually become a raster layer within the GIS,  the Spatial Analyst extension is quite useful in interacting with the raster layer.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addition, the NOAA Environmental Data Connector tailored for extracting multidimensional data from online services such as THREDDS/ERDDAP.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a:t>
            </a:r>
            <a:r>
              <a:rPr lang="en-US" sz="1200" b="0" i="0" u="none" strike="noStrike" kern="1200" dirty="0" err="1" smtClean="0">
                <a:solidFill>
                  <a:schemeClr val="tx1"/>
                </a:solidFill>
                <a:effectLst/>
                <a:latin typeface="+mn-lt"/>
                <a:ea typeface="+mn-ea"/>
                <a:cs typeface="+mn-cs"/>
              </a:rPr>
              <a:t>CoastWatch</a:t>
            </a:r>
            <a:r>
              <a:rPr lang="en-US" sz="1200" b="0" i="0" u="none" strike="noStrike" kern="1200" dirty="0" smtClean="0">
                <a:solidFill>
                  <a:schemeClr val="tx1"/>
                </a:solidFill>
                <a:effectLst/>
                <a:latin typeface="+mn-lt"/>
                <a:ea typeface="+mn-ea"/>
                <a:cs typeface="+mn-cs"/>
              </a:rPr>
              <a:t> software provides functionality to reformat satellite data from the scientific data formats HDF or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to </a:t>
            </a:r>
            <a:r>
              <a:rPr lang="en-US" sz="1200" b="0" i="0" u="none" strike="noStrike" kern="1200" dirty="0" err="1" smtClean="0">
                <a:solidFill>
                  <a:schemeClr val="tx1"/>
                </a:solidFill>
                <a:effectLst/>
                <a:latin typeface="+mn-lt"/>
                <a:ea typeface="+mn-ea"/>
                <a:cs typeface="+mn-cs"/>
              </a:rPr>
              <a:t>GeoTIFF</a:t>
            </a:r>
            <a:r>
              <a:rPr lang="en-US" sz="1200" b="0" i="0" u="none" strike="noStrike" kern="1200" dirty="0" smtClean="0">
                <a:solidFill>
                  <a:schemeClr val="tx1"/>
                </a:solidFill>
                <a:effectLst/>
                <a:latin typeface="+mn-lt"/>
                <a:ea typeface="+mn-ea"/>
                <a:cs typeface="+mn-cs"/>
              </a:rPr>
              <a:t>,  export data to CSV,  and additional features including mapping, masking, and compositing data.</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0C3AC15-3A75-4EB7-8968-BCF212ACCF7C}"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u="none" strike="noStrike" kern="1200" dirty="0" smtClean="0">
                <a:solidFill>
                  <a:schemeClr val="tx1"/>
                </a:solidFill>
                <a:effectLst/>
                <a:latin typeface="+mn-lt"/>
                <a:ea typeface="+mn-ea"/>
                <a:cs typeface="+mn-cs"/>
              </a:rPr>
              <a:t>Let's first look at some of the built-in features of getting satellite data into ArcGIS.  In most cases we're discussing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files or service-provided data -- where </a:t>
            </a:r>
            <a:r>
              <a:rPr lang="en-US" sz="1200" b="0" i="0" u="none" strike="noStrike" kern="1200" dirty="0" err="1" smtClean="0">
                <a:solidFill>
                  <a:schemeClr val="tx1"/>
                </a:solidFill>
                <a:effectLst/>
                <a:latin typeface="+mn-lt"/>
                <a:ea typeface="+mn-ea"/>
                <a:cs typeface="+mn-cs"/>
              </a:rPr>
              <a:t>NetCDF</a:t>
            </a:r>
            <a:r>
              <a:rPr lang="en-US" sz="1200" b="0" i="0" u="none" strike="noStrike" kern="1200" dirty="0" smtClean="0">
                <a:solidFill>
                  <a:schemeClr val="tx1"/>
                </a:solidFill>
                <a:effectLst/>
                <a:latin typeface="+mn-lt"/>
                <a:ea typeface="+mn-ea"/>
                <a:cs typeface="+mn-cs"/>
              </a:rPr>
              <a:t> is usually the underlying source format.  These methods also work with HDF files.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ArcMap allows you to add data using services such as WMS &amp; WCS .  Drag-n-drop.  The </a:t>
            </a:r>
            <a:r>
              <a:rPr lang="en-US" sz="1200" b="0" i="0" u="none" strike="noStrike" kern="1200" dirty="0" err="1" smtClean="0">
                <a:solidFill>
                  <a:schemeClr val="tx1"/>
                </a:solidFill>
                <a:effectLst/>
                <a:latin typeface="+mn-lt"/>
                <a:ea typeface="+mn-ea"/>
                <a:cs typeface="+mn-cs"/>
              </a:rPr>
              <a:t>Multidimension</a:t>
            </a:r>
            <a:r>
              <a:rPr lang="en-US" sz="1200" b="0" i="0" u="none" strike="noStrike" kern="1200" dirty="0" smtClean="0">
                <a:solidFill>
                  <a:schemeClr val="tx1"/>
                </a:solidFill>
                <a:effectLst/>
                <a:latin typeface="+mn-lt"/>
                <a:ea typeface="+mn-ea"/>
                <a:cs typeface="+mn-cs"/>
              </a:rPr>
              <a:t> Toolbox supports the import by file or service (</a:t>
            </a:r>
            <a:r>
              <a:rPr lang="en-US" sz="1200" b="0" i="0" u="none" strike="noStrike" kern="1200" dirty="0" err="1" smtClean="0">
                <a:solidFill>
                  <a:schemeClr val="tx1"/>
                </a:solidFill>
                <a:effectLst/>
                <a:latin typeface="+mn-lt"/>
                <a:ea typeface="+mn-ea"/>
                <a:cs typeface="+mn-cs"/>
              </a:rPr>
              <a:t>OpenDAP</a:t>
            </a:r>
            <a:r>
              <a:rPr lang="en-US" sz="1200" b="0" i="0" u="none" strike="noStrike" kern="1200" dirty="0" smtClean="0">
                <a:solidFill>
                  <a:schemeClr val="tx1"/>
                </a:solidFill>
                <a:effectLst/>
                <a:latin typeface="+mn-lt"/>
                <a:ea typeface="+mn-ea"/>
                <a:cs typeface="+mn-cs"/>
              </a:rPr>
              <a:t>), and in some versions of ArcGIS you can use Python or </a:t>
            </a:r>
            <a:r>
              <a:rPr lang="en-US" sz="1200" b="0" i="0" u="none" strike="noStrike" kern="1200" dirty="0" err="1" smtClean="0">
                <a:solidFill>
                  <a:schemeClr val="tx1"/>
                </a:solidFill>
                <a:effectLst/>
                <a:latin typeface="+mn-lt"/>
                <a:ea typeface="+mn-ea"/>
                <a:cs typeface="+mn-cs"/>
              </a:rPr>
              <a:t>Jupyter</a:t>
            </a:r>
            <a:r>
              <a:rPr lang="en-US" sz="1200" b="0" i="0" u="none" strike="noStrike" kern="1200" dirty="0" smtClean="0">
                <a:solidFill>
                  <a:schemeClr val="tx1"/>
                </a:solidFill>
                <a:effectLst/>
                <a:latin typeface="+mn-lt"/>
                <a:ea typeface="+mn-ea"/>
                <a:cs typeface="+mn-cs"/>
              </a:rPr>
              <a:t> notebooks to work with data.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0C3AC15-3A75-4EB7-8968-BCF212ACCF7C}"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Looking more in depth,  to access the WMS or WCS service  you use the Add Data icon.  A web mapping service (WMS) returns a map or image whereas the web coverage service (WCS) returns data values. </a:t>
            </a:r>
            <a:endParaRPr lang="en-US" b="0" dirty="0" smtClean="0">
              <a:effectLst/>
            </a:endParaRPr>
          </a:p>
          <a:p>
            <a:pPr rtl="0"/>
            <a:r>
              <a:rPr lang="en-US" sz="1200" b="0" i="0" u="none" strike="noStrike" kern="1200" dirty="0" smtClean="0">
                <a:solidFill>
                  <a:schemeClr val="tx1"/>
                </a:solidFill>
                <a:effectLst/>
                <a:latin typeface="+mn-lt"/>
                <a:ea typeface="+mn-ea"/>
                <a:cs typeface="+mn-cs"/>
              </a:rPr>
              <a:t>These services work OK for a single image and time step, but can be network intensive as each Pan/Zoom/Identify (or PZI) event in the GIS requires a refresh.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Both of these services require a </a:t>
            </a:r>
            <a:r>
              <a:rPr lang="en-US" sz="1200" b="0" i="0" u="none" strike="noStrike" kern="1200" dirty="0" err="1" smtClean="0">
                <a:solidFill>
                  <a:schemeClr val="tx1"/>
                </a:solidFill>
                <a:effectLst/>
                <a:latin typeface="+mn-lt"/>
                <a:ea typeface="+mn-ea"/>
                <a:cs typeface="+mn-cs"/>
              </a:rPr>
              <a:t>GetCapabilities</a:t>
            </a:r>
            <a:r>
              <a:rPr lang="en-US" sz="1200" b="0" i="0" u="none" strike="noStrike" kern="1200" dirty="0" smtClean="0">
                <a:solidFill>
                  <a:schemeClr val="tx1"/>
                </a:solidFill>
                <a:effectLst/>
                <a:latin typeface="+mn-lt"/>
                <a:ea typeface="+mn-ea"/>
                <a:cs typeface="+mn-cs"/>
              </a:rPr>
              <a:t> URL from which to dynamically self-configure.  And although the THREDDS and ERDDAP servers in NOAA have those services, it's not always easy to find the URL associated with specific datasets. Additionally WMS and WCS do not handle time series..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9</a:t>
            </a:fld>
            <a:endParaRPr lang="en-US"/>
          </a:p>
        </p:txBody>
      </p:sp>
    </p:spTree>
    <p:extLst>
      <p:ext uri="{BB962C8B-B14F-4D97-AF65-F5344CB8AC3E}">
        <p14:creationId xmlns:p14="http://schemas.microsoft.com/office/powerpoint/2010/main" val="246154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And even when it looks like it's going well,  you may encounter errors.</a:t>
            </a: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10</a:t>
            </a:fld>
            <a:endParaRPr lang="en-US"/>
          </a:p>
        </p:txBody>
      </p:sp>
    </p:spTree>
    <p:extLst>
      <p:ext uri="{BB962C8B-B14F-4D97-AF65-F5344CB8AC3E}">
        <p14:creationId xmlns:p14="http://schemas.microsoft.com/office/powerpoint/2010/main" val="56656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Probably the easiest way of adding a </a:t>
            </a:r>
            <a:r>
              <a:rPr lang="en-US" sz="1200" b="0" i="0" u="none" strike="noStrike" kern="1200" dirty="0" err="1" smtClean="0">
                <a:solidFill>
                  <a:schemeClr val="tx1"/>
                </a:solidFill>
                <a:effectLst/>
                <a:latin typeface="+mn-lt"/>
                <a:ea typeface="+mn-ea"/>
                <a:cs typeface="+mn-cs"/>
              </a:rPr>
              <a:t>datafile</a:t>
            </a:r>
            <a:r>
              <a:rPr lang="en-US" sz="1200" b="0" i="0" u="none" strike="noStrike" kern="1200" dirty="0" smtClean="0">
                <a:solidFill>
                  <a:schemeClr val="tx1"/>
                </a:solidFill>
                <a:effectLst/>
                <a:latin typeface="+mn-lt"/>
                <a:ea typeface="+mn-ea"/>
                <a:cs typeface="+mn-cs"/>
              </a:rPr>
              <a:t> to the GIS is simply dragging a downloaded file and dropping it into the map view.  If the file contains metadata and the variable or parameter (i.e.  Turbidity)  of interest is the first listed,  you will then just need to add </a:t>
            </a:r>
            <a:r>
              <a:rPr lang="en-US" sz="1200" b="0" i="0" u="none" strike="noStrike" kern="1200" dirty="0" err="1" smtClean="0">
                <a:solidFill>
                  <a:schemeClr val="tx1"/>
                </a:solidFill>
                <a:effectLst/>
                <a:latin typeface="+mn-lt"/>
                <a:ea typeface="+mn-ea"/>
                <a:cs typeface="+mn-cs"/>
              </a:rPr>
              <a:t>symbology</a:t>
            </a:r>
            <a:r>
              <a:rPr lang="en-US" sz="1200" b="0" i="0" u="none" strike="noStrike" kern="1200" dirty="0" smtClean="0">
                <a:solidFill>
                  <a:schemeClr val="tx1"/>
                </a:solidFill>
                <a:effectLst/>
                <a:latin typeface="+mn-lt"/>
                <a:ea typeface="+mn-ea"/>
                <a:cs typeface="+mn-cs"/>
              </a:rPr>
              <a:t> and enable time -- if warranted.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If the file contains more than one variable,  you will most likely need to use another way like the </a:t>
            </a:r>
            <a:r>
              <a:rPr lang="en-US" sz="1200" b="0" i="0" u="none" strike="noStrike" kern="1200" dirty="0" err="1" smtClean="0">
                <a:solidFill>
                  <a:schemeClr val="tx1"/>
                </a:solidFill>
                <a:effectLst/>
                <a:latin typeface="+mn-lt"/>
                <a:ea typeface="+mn-ea"/>
                <a:cs typeface="+mn-cs"/>
              </a:rPr>
              <a:t>multidimension</a:t>
            </a:r>
            <a:r>
              <a:rPr lang="en-US" sz="1200" b="0" i="0" u="none" strike="noStrike" kern="1200" dirty="0" smtClean="0">
                <a:solidFill>
                  <a:schemeClr val="tx1"/>
                </a:solidFill>
                <a:effectLst/>
                <a:latin typeface="+mn-lt"/>
                <a:ea typeface="+mn-ea"/>
                <a:cs typeface="+mn-cs"/>
              </a:rPr>
              <a:t> toolbox.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11</a:t>
            </a:fld>
            <a:endParaRPr lang="en-US"/>
          </a:p>
        </p:txBody>
      </p:sp>
    </p:spTree>
    <p:extLst>
      <p:ext uri="{BB962C8B-B14F-4D97-AF65-F5344CB8AC3E}">
        <p14:creationId xmlns:p14="http://schemas.microsoft.com/office/powerpoint/2010/main" val="19259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a:xfrm>
            <a:off x="3168251" y="1327929"/>
            <a:ext cx="7313491" cy="788734"/>
          </a:xfrm>
          <a:prstGeom prst="rect">
            <a:avLst/>
          </a:prstGeom>
        </p:spPr>
        <p:txBody>
          <a:bodyPr/>
          <a:lstStyle>
            <a:lvl1pPr algn="l">
              <a:defRPr sz="3200" b="1">
                <a:solidFill>
                  <a:srgbClr val="1F4E79"/>
                </a:solidFill>
                <a:latin typeface="+mj-lt"/>
              </a:defRPr>
            </a:lvl1pPr>
          </a:lstStyle>
          <a:p>
            <a:r>
              <a:rPr lang="en-US" dirty="0"/>
              <a:t>Click to edit Master title style</a:t>
            </a:r>
          </a:p>
        </p:txBody>
      </p:sp>
      <p:sp>
        <p:nvSpPr>
          <p:cNvPr id="4" name="Text Placeholder 3"/>
          <p:cNvSpPr>
            <a:spLocks noGrp="1"/>
          </p:cNvSpPr>
          <p:nvPr>
            <p:ph type="body" sz="quarter" idx="10"/>
          </p:nvPr>
        </p:nvSpPr>
        <p:spPr>
          <a:xfrm>
            <a:off x="4269317" y="2707458"/>
            <a:ext cx="7313083" cy="1224439"/>
          </a:xfrm>
          <a:prstGeom prst="rect">
            <a:avLst/>
          </a:prstGeom>
        </p:spPr>
        <p:txBody>
          <a:bodyPr/>
          <a:lstStyle>
            <a:lvl1pPr algn="l">
              <a:defRPr>
                <a:solidFill>
                  <a:schemeClr val="tx1">
                    <a:lumMod val="85000"/>
                    <a:lumOff val="15000"/>
                  </a:schemeClr>
                </a:solidFill>
                <a:latin typeface="+mj-lt"/>
              </a:defRPr>
            </a:lvl1pPr>
          </a:lstStyle>
          <a:p>
            <a:pPr lvl="0"/>
            <a:r>
              <a:rPr lang="en-US" dirty="0"/>
              <a:t>Click to edit Master text styles</a:t>
            </a:r>
          </a:p>
        </p:txBody>
      </p:sp>
      <p:sp>
        <p:nvSpPr>
          <p:cNvPr id="8" name="Text Placeholder 7"/>
          <p:cNvSpPr>
            <a:spLocks noGrp="1"/>
          </p:cNvSpPr>
          <p:nvPr>
            <p:ph type="body" sz="quarter" idx="12" hasCustomPrompt="1"/>
          </p:nvPr>
        </p:nvSpPr>
        <p:spPr>
          <a:xfrm>
            <a:off x="154517" y="4807237"/>
            <a:ext cx="7313083" cy="577850"/>
          </a:xfrm>
          <a:prstGeom prst="rect">
            <a:avLst/>
          </a:prstGeom>
        </p:spPr>
        <p:txBody>
          <a:bodyPr>
            <a:normAutofit/>
          </a:bodyPr>
          <a:lstStyle>
            <a:lvl1pPr algn="l">
              <a:defRPr sz="1600">
                <a:solidFill>
                  <a:schemeClr val="tx1">
                    <a:lumMod val="85000"/>
                    <a:lumOff val="15000"/>
                  </a:schemeClr>
                </a:solidFill>
              </a:defRPr>
            </a:lvl1pPr>
          </a:lstStyle>
          <a:p>
            <a:pPr lvl="0"/>
            <a:r>
              <a:rPr lang="en-US" dirty="0"/>
              <a:t>Versioning</a:t>
            </a:r>
          </a:p>
        </p:txBody>
      </p:sp>
      <p:sp>
        <p:nvSpPr>
          <p:cNvPr id="3" name="Rectangle 2">
            <a:extLst>
              <a:ext uri="{FF2B5EF4-FFF2-40B4-BE49-F238E27FC236}">
                <a16:creationId xmlns:a16="http://schemas.microsoft.com/office/drawing/2014/main" id="{FD18F566-1EF1-8A41-9467-BDE1A35137B5}"/>
              </a:ext>
            </a:extLst>
          </p:cNvPr>
          <p:cNvSpPr/>
          <p:nvPr userDrawn="1"/>
        </p:nvSpPr>
        <p:spPr>
          <a:xfrm>
            <a:off x="372533" y="2201333"/>
            <a:ext cx="1557867" cy="89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178A2-9729-9A41-ADA1-AD53DFF21CB9}"/>
              </a:ext>
            </a:extLst>
          </p:cNvPr>
          <p:cNvSpPr>
            <a:spLocks noGrp="1"/>
          </p:cNvSpPr>
          <p:nvPr>
            <p:ph type="title" orient="vert"/>
          </p:nvPr>
        </p:nvSpPr>
        <p:spPr>
          <a:xfrm>
            <a:off x="8724900" y="365125"/>
            <a:ext cx="2628900" cy="5811838"/>
          </a:xfrm>
        </p:spPr>
        <p:txBody>
          <a:bodyPr vert="eaVert"/>
          <a:lstStyle>
            <a:lvl1pPr>
              <a:defRPr b="0" i="0">
                <a:latin typeface="Arial Narrow" panose="020B0604020202020204" pitchFamily="34" charset="0"/>
                <a:cs typeface="Arial Narrow" panose="020B0604020202020204" pitchFamily="34"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6494C40-8E1E-C441-85A3-ABACD818B6F3}"/>
              </a:ext>
            </a:extLst>
          </p:cNvPr>
          <p:cNvSpPr>
            <a:spLocks noGrp="1"/>
          </p:cNvSpPr>
          <p:nvPr>
            <p:ph type="body" orient="vert" idx="1"/>
          </p:nvPr>
        </p:nvSpPr>
        <p:spPr>
          <a:xfrm>
            <a:off x="838200" y="365125"/>
            <a:ext cx="7734300" cy="5811838"/>
          </a:xfrm>
        </p:spPr>
        <p:txBody>
          <a:bodyPr vert="eaVert"/>
          <a:lstStyle>
            <a:lvl1pPr>
              <a:defRPr>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85000"/>
                    <a:lumOff val="15000"/>
                  </a:schemeClr>
                </a:solidFill>
                <a:latin typeface="Arial" panose="020B0604020202020204" pitchFamily="34" charset="0"/>
                <a:cs typeface="Arial" panose="020B0604020202020204" pitchFamily="34" charset="0"/>
              </a:defRPr>
            </a:lvl3pPr>
            <a:lvl4pPr>
              <a:defRPr>
                <a:solidFill>
                  <a:schemeClr val="tx1">
                    <a:lumMod val="85000"/>
                    <a:lumOff val="15000"/>
                  </a:schemeClr>
                </a:solidFill>
                <a:latin typeface="Arial" panose="020B0604020202020204" pitchFamily="34" charset="0"/>
                <a:cs typeface="Arial" panose="020B0604020202020204" pitchFamily="34" charset="0"/>
              </a:defRPr>
            </a:lvl4pPr>
            <a:lvl5pPr>
              <a:defRPr>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75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8A9E-8BB8-524A-9092-3A4A9D031861}"/>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67517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25558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a:xfrm>
            <a:off x="3168251" y="1327929"/>
            <a:ext cx="7313491" cy="788734"/>
          </a:xfrm>
          <a:prstGeom prst="rect">
            <a:avLst/>
          </a:prstGeom>
        </p:spPr>
        <p:txBody>
          <a:bodyPr/>
          <a:lstStyle>
            <a:lvl1pPr algn="l">
              <a:defRPr sz="3200" b="1">
                <a:solidFill>
                  <a:srgbClr val="1F4E79"/>
                </a:solidFill>
                <a:latin typeface="+mj-lt"/>
              </a:defRPr>
            </a:lvl1pPr>
          </a:lstStyle>
          <a:p>
            <a:r>
              <a:rPr lang="en-US" dirty="0"/>
              <a:t>Click to edit Master title style</a:t>
            </a:r>
          </a:p>
        </p:txBody>
      </p:sp>
      <p:sp>
        <p:nvSpPr>
          <p:cNvPr id="4" name="Text Placeholder 3"/>
          <p:cNvSpPr>
            <a:spLocks noGrp="1"/>
          </p:cNvSpPr>
          <p:nvPr>
            <p:ph type="body" sz="quarter" idx="10"/>
          </p:nvPr>
        </p:nvSpPr>
        <p:spPr>
          <a:xfrm>
            <a:off x="4269317" y="2707458"/>
            <a:ext cx="7313083" cy="1224439"/>
          </a:xfrm>
          <a:prstGeom prst="rect">
            <a:avLst/>
          </a:prstGeom>
        </p:spPr>
        <p:txBody>
          <a:bodyPr/>
          <a:lstStyle>
            <a:lvl1pPr algn="l">
              <a:defRPr>
                <a:solidFill>
                  <a:schemeClr val="tx1">
                    <a:lumMod val="85000"/>
                    <a:lumOff val="15000"/>
                  </a:schemeClr>
                </a:solidFill>
                <a:latin typeface="+mj-lt"/>
              </a:defRPr>
            </a:lvl1pPr>
          </a:lstStyle>
          <a:p>
            <a:pPr lvl="0"/>
            <a:r>
              <a:rPr lang="en-US" dirty="0"/>
              <a:t>Click to edit Master text styles</a:t>
            </a:r>
          </a:p>
        </p:txBody>
      </p:sp>
      <p:sp>
        <p:nvSpPr>
          <p:cNvPr id="8" name="Text Placeholder 7"/>
          <p:cNvSpPr>
            <a:spLocks noGrp="1"/>
          </p:cNvSpPr>
          <p:nvPr>
            <p:ph type="body" sz="quarter" idx="12" hasCustomPrompt="1"/>
          </p:nvPr>
        </p:nvSpPr>
        <p:spPr>
          <a:xfrm>
            <a:off x="154517" y="4807237"/>
            <a:ext cx="7313083" cy="577850"/>
          </a:xfrm>
          <a:prstGeom prst="rect">
            <a:avLst/>
          </a:prstGeom>
        </p:spPr>
        <p:txBody>
          <a:bodyPr>
            <a:normAutofit/>
          </a:bodyPr>
          <a:lstStyle>
            <a:lvl1pPr algn="l">
              <a:defRPr sz="1600">
                <a:solidFill>
                  <a:schemeClr val="tx1">
                    <a:lumMod val="85000"/>
                    <a:lumOff val="15000"/>
                  </a:schemeClr>
                </a:solidFill>
              </a:defRPr>
            </a:lvl1pPr>
          </a:lstStyle>
          <a:p>
            <a:pPr lvl="0"/>
            <a:r>
              <a:rPr lang="en-US" dirty="0"/>
              <a:t>Versioning</a:t>
            </a:r>
          </a:p>
        </p:txBody>
      </p:sp>
      <p:sp>
        <p:nvSpPr>
          <p:cNvPr id="3" name="Rectangle 2">
            <a:extLst>
              <a:ext uri="{FF2B5EF4-FFF2-40B4-BE49-F238E27FC236}">
                <a16:creationId xmlns:a16="http://schemas.microsoft.com/office/drawing/2014/main" id="{FD18F566-1EF1-8A41-9467-BDE1A35137B5}"/>
              </a:ext>
            </a:extLst>
          </p:cNvPr>
          <p:cNvSpPr/>
          <p:nvPr userDrawn="1"/>
        </p:nvSpPr>
        <p:spPr>
          <a:xfrm>
            <a:off x="372533" y="2201333"/>
            <a:ext cx="1557867" cy="89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15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BF16-CB2D-0948-A94B-E8BCCF0DB9D1}"/>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1932CA-76FF-2A48-8A85-97E2AEF69508}"/>
              </a:ext>
            </a:extLst>
          </p:cNvPr>
          <p:cNvSpPr>
            <a:spLocks noGrp="1"/>
          </p:cNvSpPr>
          <p:nvPr>
            <p:ph idx="1"/>
          </p:nvPr>
        </p:nvSpPr>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825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9900-D398-DA41-9CE3-E6288B74D538}"/>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A8386CA-3965-D140-BD89-F5D24D93D4A4}"/>
              </a:ext>
            </a:extLst>
          </p:cNvPr>
          <p:cNvSpPr>
            <a:spLocks noGrp="1"/>
          </p:cNvSpPr>
          <p:nvPr>
            <p:ph sz="half" idx="1"/>
          </p:nvPr>
        </p:nvSpPr>
        <p:spPr>
          <a:xfrm>
            <a:off x="838200" y="1825625"/>
            <a:ext cx="5181600" cy="4351338"/>
          </a:xfrm>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457AD-47F6-9C42-857E-90A679AECFC5}"/>
              </a:ext>
            </a:extLst>
          </p:cNvPr>
          <p:cNvSpPr>
            <a:spLocks noGrp="1"/>
          </p:cNvSpPr>
          <p:nvPr>
            <p:ph sz="half" idx="2"/>
          </p:nvPr>
        </p:nvSpPr>
        <p:spPr>
          <a:xfrm>
            <a:off x="6172200" y="1825625"/>
            <a:ext cx="5181600" cy="4351338"/>
          </a:xfrm>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084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D416-7FF8-1246-8221-B998664D6EFD}"/>
              </a:ext>
            </a:extLst>
          </p:cNvPr>
          <p:cNvSpPr>
            <a:spLocks noGrp="1"/>
          </p:cNvSpPr>
          <p:nvPr>
            <p:ph type="title"/>
          </p:nvPr>
        </p:nvSpPr>
        <p:spPr>
          <a:xfrm>
            <a:off x="511740" y="11557"/>
            <a:ext cx="10515600" cy="1325563"/>
          </a:xfrm>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34529DA-6FB8-904C-8F0D-4593B452F3CB}"/>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85000"/>
                    <a:lumOff val="15000"/>
                  </a:schemeClr>
                </a:solidFill>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851ACB-A63D-D348-8309-3396A742EAA3}"/>
              </a:ext>
            </a:extLst>
          </p:cNvPr>
          <p:cNvSpPr>
            <a:spLocks noGrp="1"/>
          </p:cNvSpPr>
          <p:nvPr>
            <p:ph sz="half" idx="2"/>
          </p:nvPr>
        </p:nvSpPr>
        <p:spPr>
          <a:xfrm>
            <a:off x="839788" y="2505075"/>
            <a:ext cx="5157787" cy="3684588"/>
          </a:xfrm>
        </p:spPr>
        <p:txBody>
          <a:bodyPr/>
          <a:lstStyle>
            <a:lvl1pPr>
              <a:defRPr sz="2000">
                <a:solidFill>
                  <a:schemeClr val="tx1">
                    <a:lumMod val="85000"/>
                    <a:lumOff val="15000"/>
                  </a:schemeClr>
                </a:solidFill>
                <a:latin typeface="Helvetica" pitchFamily="2" charset="0"/>
              </a:defRPr>
            </a:lvl1pPr>
            <a:lvl2pPr>
              <a:defRPr sz="1800">
                <a:solidFill>
                  <a:schemeClr val="tx1">
                    <a:lumMod val="85000"/>
                    <a:lumOff val="15000"/>
                  </a:schemeClr>
                </a:solidFill>
                <a:latin typeface="Helvetica" pitchFamily="2" charset="0"/>
              </a:defRPr>
            </a:lvl2pPr>
            <a:lvl3pPr>
              <a:defRPr sz="1600">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CF0E3AEB-8FC2-CF4A-A367-0BB936A0763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85000"/>
                    <a:lumOff val="15000"/>
                  </a:schemeClr>
                </a:solidFill>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150434-D083-FD45-B92C-D46D11FF075E}"/>
              </a:ext>
            </a:extLst>
          </p:cNvPr>
          <p:cNvSpPr>
            <a:spLocks noGrp="1"/>
          </p:cNvSpPr>
          <p:nvPr>
            <p:ph sz="quarter" idx="4"/>
          </p:nvPr>
        </p:nvSpPr>
        <p:spPr>
          <a:xfrm>
            <a:off x="6172200" y="2505075"/>
            <a:ext cx="5183188" cy="3684588"/>
          </a:xfrm>
        </p:spPr>
        <p:txBody>
          <a:bodyPr/>
          <a:lstStyle>
            <a:lvl1pPr>
              <a:defRPr sz="2000">
                <a:solidFill>
                  <a:schemeClr val="tx1">
                    <a:lumMod val="85000"/>
                    <a:lumOff val="15000"/>
                  </a:schemeClr>
                </a:solidFill>
                <a:latin typeface="Helvetica" pitchFamily="2" charset="0"/>
              </a:defRPr>
            </a:lvl1pPr>
            <a:lvl2pPr>
              <a:defRPr sz="1800">
                <a:solidFill>
                  <a:schemeClr val="tx1">
                    <a:lumMod val="85000"/>
                    <a:lumOff val="15000"/>
                  </a:schemeClr>
                </a:solidFill>
                <a:latin typeface="Helvetica" pitchFamily="2" charset="0"/>
              </a:defRPr>
            </a:lvl2pPr>
            <a:lvl3pPr>
              <a:defRPr sz="1600">
                <a:solidFill>
                  <a:schemeClr val="tx1">
                    <a:lumMod val="85000"/>
                    <a:lumOff val="15000"/>
                  </a:schemeClr>
                </a:solidFill>
                <a:latin typeface="Helvetica" pitchFamily="2" charset="0"/>
              </a:defRPr>
            </a:lvl3pPr>
            <a:lvl4pPr>
              <a:defRPr sz="1600">
                <a:solidFill>
                  <a:schemeClr val="tx1">
                    <a:lumMod val="85000"/>
                    <a:lumOff val="15000"/>
                  </a:schemeClr>
                </a:solidFill>
                <a:latin typeface="Helvetica" pitchFamily="2" charset="0"/>
              </a:defRPr>
            </a:lvl4pPr>
            <a:lvl5pPr>
              <a:defRPr sz="1600">
                <a:solidFill>
                  <a:schemeClr val="tx1">
                    <a:lumMod val="85000"/>
                    <a:lumOff val="15000"/>
                  </a:schemeClr>
                </a:solidFill>
                <a:latin typeface="Helvetica"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150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057C-1A9B-C643-BB87-965CA3F47503}"/>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592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70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20B-34AE-B14B-AE77-70B64C1E2685}"/>
              </a:ext>
            </a:extLst>
          </p:cNvPr>
          <p:cNvSpPr>
            <a:spLocks noGrp="1"/>
          </p:cNvSpPr>
          <p:nvPr>
            <p:ph type="title"/>
          </p:nvPr>
        </p:nvSpPr>
        <p:spPr>
          <a:xfrm>
            <a:off x="839788" y="457200"/>
            <a:ext cx="3932237" cy="1600200"/>
          </a:xfrm>
        </p:spPr>
        <p:txBody>
          <a:bodyPr anchor="b"/>
          <a:lstStyle>
            <a:lvl1pPr>
              <a:defRPr sz="3200" b="0" i="0">
                <a:latin typeface="Arial Narrow" panose="020B0604020202020204" pitchFamily="34" charset="0"/>
                <a:cs typeface="Arial Narrow" panose="020B0604020202020204"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855B104-2B42-F140-BB9D-B81633259CA8}"/>
              </a:ext>
            </a:extLst>
          </p:cNvPr>
          <p:cNvSpPr>
            <a:spLocks noGrp="1"/>
          </p:cNvSpPr>
          <p:nvPr>
            <p:ph idx="1"/>
          </p:nvPr>
        </p:nvSpPr>
        <p:spPr>
          <a:xfrm>
            <a:off x="5183188" y="987425"/>
            <a:ext cx="6172200" cy="4873625"/>
          </a:xfrm>
        </p:spPr>
        <p:txBody>
          <a:bodyPr/>
          <a:lstStyle>
            <a:lvl1pPr>
              <a:defRPr sz="3200">
                <a:solidFill>
                  <a:schemeClr val="tx1">
                    <a:lumMod val="85000"/>
                    <a:lumOff val="15000"/>
                  </a:schemeClr>
                </a:solidFill>
                <a:latin typeface="Arial" panose="020B0604020202020204" pitchFamily="34" charset="0"/>
                <a:cs typeface="Arial" panose="020B0604020202020204" pitchFamily="34" charset="0"/>
              </a:defRPr>
            </a:lvl1pPr>
            <a:lvl2pPr>
              <a:defRPr sz="2800">
                <a:solidFill>
                  <a:schemeClr val="tx1">
                    <a:lumMod val="85000"/>
                    <a:lumOff val="15000"/>
                  </a:schemeClr>
                </a:solidFill>
                <a:latin typeface="Helvetica" pitchFamily="2" charset="0"/>
              </a:defRPr>
            </a:lvl2pPr>
            <a:lvl3pPr>
              <a:defRPr sz="2400">
                <a:solidFill>
                  <a:schemeClr val="tx1">
                    <a:lumMod val="85000"/>
                    <a:lumOff val="15000"/>
                  </a:schemeClr>
                </a:solidFill>
                <a:latin typeface="Helvetica" pitchFamily="2" charset="0"/>
              </a:defRPr>
            </a:lvl3pPr>
            <a:lvl4pPr>
              <a:defRPr sz="2000">
                <a:solidFill>
                  <a:schemeClr val="tx1">
                    <a:lumMod val="85000"/>
                    <a:lumOff val="15000"/>
                  </a:schemeClr>
                </a:solidFill>
                <a:latin typeface="Helvetica" pitchFamily="2" charset="0"/>
              </a:defRPr>
            </a:lvl4pPr>
            <a:lvl5pPr>
              <a:defRPr sz="2000">
                <a:solidFill>
                  <a:schemeClr val="tx1">
                    <a:lumMod val="85000"/>
                    <a:lumOff val="15000"/>
                  </a:schemeClr>
                </a:solidFill>
                <a:latin typeface="Helvetica"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F05154C-BB89-794A-AF62-2F04A48EC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8615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C3E2-0D05-AF44-BA5B-0334A3FF638E}"/>
              </a:ext>
            </a:extLst>
          </p:cNvPr>
          <p:cNvSpPr>
            <a:spLocks noGrp="1"/>
          </p:cNvSpPr>
          <p:nvPr>
            <p:ph type="title"/>
          </p:nvPr>
        </p:nvSpPr>
        <p:spPr>
          <a:xfrm>
            <a:off x="839788" y="457200"/>
            <a:ext cx="3932237" cy="1600200"/>
          </a:xfrm>
        </p:spPr>
        <p:txBody>
          <a:bodyPr anchor="b"/>
          <a:lstStyle>
            <a:lvl1pPr>
              <a:defRPr sz="3200" b="0" i="0">
                <a:latin typeface="Arial Narrow" panose="020B0604020202020204" pitchFamily="34" charset="0"/>
                <a:cs typeface="Arial Narrow" panose="020B0604020202020204" pitchFamily="34" charset="0"/>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ED1C8DF-59E8-0945-BADB-892C79E8E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8BC236F-9CFE-8446-8630-D2E1DF059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129037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29B2-962D-DF4E-9467-B8B6D90F30D3}"/>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FB119A4-B3CF-DD43-928C-44D125EDDBA2}"/>
              </a:ext>
            </a:extLst>
          </p:cNvPr>
          <p:cNvSpPr>
            <a:spLocks noGrp="1"/>
          </p:cNvSpPr>
          <p:nvPr>
            <p:ph type="body" orient="vert" idx="1"/>
          </p:nvPr>
        </p:nvSpPr>
        <p:spPr>
          <a:xfrm>
            <a:off x="838200" y="1635125"/>
            <a:ext cx="10515600" cy="4351338"/>
          </a:xfrm>
        </p:spPr>
        <p:txBody>
          <a:bodyPr vert="eaVert"/>
          <a:lstStyle>
            <a:lvl1pPr>
              <a:defRPr>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85000"/>
                    <a:lumOff val="15000"/>
                  </a:schemeClr>
                </a:solidFill>
                <a:latin typeface="Arial" panose="020B0604020202020204" pitchFamily="34" charset="0"/>
                <a:cs typeface="Arial" panose="020B0604020202020204" pitchFamily="34" charset="0"/>
              </a:defRPr>
            </a:lvl3pPr>
            <a:lvl4pPr>
              <a:defRPr>
                <a:solidFill>
                  <a:schemeClr val="tx1">
                    <a:lumMod val="85000"/>
                    <a:lumOff val="15000"/>
                  </a:schemeClr>
                </a:solidFill>
                <a:latin typeface="Arial" panose="020B0604020202020204" pitchFamily="34" charset="0"/>
                <a:cs typeface="Arial" panose="020B0604020202020204" pitchFamily="34" charset="0"/>
              </a:defRPr>
            </a:lvl4pPr>
            <a:lvl5pPr>
              <a:defRPr>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795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C2B2890-2D22-AC46-A350-EFB5AC983E67}"/>
              </a:ext>
            </a:extLst>
          </p:cNvPr>
          <p:cNvSpPr/>
          <p:nvPr/>
        </p:nvSpPr>
        <p:spPr>
          <a:xfrm>
            <a:off x="-12253" y="0"/>
            <a:ext cx="12227564"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Freeform 6"/>
          <p:cNvSpPr/>
          <p:nvPr/>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4" name="Picture 3">
            <a:extLst>
              <a:ext uri="{FF2B5EF4-FFF2-40B4-BE49-F238E27FC236}">
                <a16:creationId xmlns:a16="http://schemas.microsoft.com/office/drawing/2014/main" id="{10612DAB-F549-C644-9EBC-190A720B6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5405168"/>
            <a:ext cx="1243781" cy="1243781"/>
          </a:xfrm>
          <a:prstGeom prst="rect">
            <a:avLst/>
          </a:prstGeom>
        </p:spPr>
      </p:pic>
      <p:pic>
        <p:nvPicPr>
          <p:cNvPr id="6" name="Picture 5">
            <a:extLst>
              <a:ext uri="{FF2B5EF4-FFF2-40B4-BE49-F238E27FC236}">
                <a16:creationId xmlns:a16="http://schemas.microsoft.com/office/drawing/2014/main" id="{C56FA27C-78E9-784D-82E5-9872FFE94C92}"/>
              </a:ext>
            </a:extLst>
          </p:cNvPr>
          <p:cNvPicPr>
            <a:picLocks noChangeAspect="1"/>
          </p:cNvPicPr>
          <p:nvPr/>
        </p:nvPicPr>
        <p:blipFill>
          <a:blip r:embed="rId5">
            <a:extLst>
              <a:ext uri="{28A0092B-C50C-407E-A947-70E740481C1C}">
                <a14:useLocalDpi xmlns:a14="http://schemas.microsoft.com/office/drawing/2010/main" val="0"/>
              </a:ext>
            </a:extLst>
          </a:blip>
          <a:srcRect b="41786"/>
          <a:stretch>
            <a:fillRect/>
          </a:stretch>
        </p:blipFill>
        <p:spPr>
          <a:xfrm>
            <a:off x="-17878" y="-97099"/>
            <a:ext cx="9144000" cy="2422610"/>
          </a:xfrm>
          <a:prstGeom prst="rect">
            <a:avLst/>
          </a:prstGeom>
        </p:spPr>
      </p:pic>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718" r:id="rId1"/>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EE55A1-21A6-8745-87BE-5048B86435FC}"/>
              </a:ext>
            </a:extLst>
          </p:cNvPr>
          <p:cNvSpPr/>
          <p:nvPr/>
        </p:nvSpPr>
        <p:spPr bwMode="auto">
          <a:xfrm>
            <a:off x="0" y="6418968"/>
            <a:ext cx="12192000" cy="448171"/>
          </a:xfrm>
          <a:prstGeom prst="rect">
            <a:avLst/>
          </a:prstGeom>
          <a:solidFill>
            <a:srgbClr val="5B9BD5">
              <a:lumMod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0">
              <a:lnSpc>
                <a:spcPct val="93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85000"/>
                  </a:schemeClr>
                </a:solidFill>
                <a:effectLst/>
                <a:uLnTx/>
                <a:uFillTx/>
                <a:latin typeface="Helvetica" pitchFamily="2" charset="0"/>
              </a:rPr>
              <a:t>            NOAA </a:t>
            </a:r>
            <a:r>
              <a:rPr kumimoji="0" lang="en-US" sz="1800" b="0" i="0" u="none" strike="noStrike" kern="0" cap="none" spc="0" normalizeH="0" baseline="0" noProof="0" dirty="0" err="1">
                <a:ln>
                  <a:noFill/>
                </a:ln>
                <a:solidFill>
                  <a:schemeClr val="bg1">
                    <a:lumMod val="85000"/>
                  </a:schemeClr>
                </a:solidFill>
                <a:effectLst/>
                <a:uLnTx/>
                <a:uFillTx/>
                <a:latin typeface="Helvetica" pitchFamily="2" charset="0"/>
              </a:rPr>
              <a:t>CoastWatch</a:t>
            </a:r>
            <a:r>
              <a:rPr kumimoji="0" lang="en-US" sz="1800" b="0" i="0" u="none" strike="noStrike" kern="0" cap="none" spc="0" normalizeH="0" baseline="0" noProof="0" dirty="0">
                <a:ln>
                  <a:noFill/>
                </a:ln>
                <a:solidFill>
                  <a:schemeClr val="bg1">
                    <a:lumMod val="85000"/>
                  </a:schemeClr>
                </a:solidFill>
                <a:effectLst/>
                <a:uLnTx/>
                <a:uFillTx/>
                <a:latin typeface="Helvetica" pitchFamily="2" charset="0"/>
              </a:rPr>
              <a:t>                        https://coastwatch.noaa.gov                </a:t>
            </a:r>
            <a:r>
              <a:rPr kumimoji="0" lang="en-US" sz="1800" b="0" i="0" u="none" strike="noStrike" kern="0" cap="none" spc="0" normalizeH="0" baseline="0" noProof="0" dirty="0" smtClean="0">
                <a:ln>
                  <a:noFill/>
                </a:ln>
                <a:solidFill>
                  <a:schemeClr val="bg1">
                    <a:lumMod val="85000"/>
                  </a:schemeClr>
                </a:solidFill>
                <a:effectLst/>
                <a:uLnTx/>
                <a:uFillTx/>
                <a:latin typeface="Helvetica" pitchFamily="2" charset="0"/>
              </a:rPr>
              <a:t>   Training 2021, Virtual                 </a:t>
            </a:r>
            <a:fld id="{4B43E285-B9B9-4D04-81F9-6AE689C31A2B}" type="slidenum">
              <a:rPr kumimoji="0" lang="en-US" sz="1800" b="0" i="0" u="none" strike="noStrike" kern="0" cap="none" spc="0" normalizeH="0" baseline="0" noProof="0" smtClean="0">
                <a:ln>
                  <a:noFill/>
                </a:ln>
                <a:solidFill>
                  <a:schemeClr val="bg1">
                    <a:lumMod val="85000"/>
                  </a:schemeClr>
                </a:solidFill>
                <a:effectLst/>
                <a:uLnTx/>
                <a:uFillTx/>
                <a:latin typeface="Helvetica" pitchFamily="2" charset="0"/>
              </a:rPr>
              <a:t>‹#›</a:t>
            </a:fld>
            <a:endParaRPr kumimoji="0" lang="en-US" sz="1800" b="0" i="0" u="none" strike="noStrike" kern="0" cap="none" spc="0" normalizeH="0" baseline="0" noProof="0" dirty="0">
              <a:ln>
                <a:noFill/>
              </a:ln>
              <a:solidFill>
                <a:schemeClr val="bg1">
                  <a:lumMod val="85000"/>
                </a:schemeClr>
              </a:solidFill>
              <a:effectLst/>
              <a:uLnTx/>
              <a:uFillTx/>
              <a:latin typeface="Helvetica" pitchFamily="2" charset="0"/>
            </a:endParaRPr>
          </a:p>
        </p:txBody>
      </p:sp>
      <p:sp>
        <p:nvSpPr>
          <p:cNvPr id="2" name="Title Placeholder 1">
            <a:extLst>
              <a:ext uri="{FF2B5EF4-FFF2-40B4-BE49-F238E27FC236}">
                <a16:creationId xmlns:a16="http://schemas.microsoft.com/office/drawing/2014/main" id="{02464191-0C6D-9C48-BACD-641397A6E2F2}"/>
              </a:ext>
            </a:extLst>
          </p:cNvPr>
          <p:cNvSpPr>
            <a:spLocks noGrp="1"/>
          </p:cNvSpPr>
          <p:nvPr>
            <p:ph type="title"/>
          </p:nvPr>
        </p:nvSpPr>
        <p:spPr>
          <a:xfrm>
            <a:off x="528298" y="1155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4A8761-AB78-C24F-B03C-69741C7283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8F7AB226-BFEC-F448-A3A3-C87336ECC7FE}"/>
              </a:ext>
            </a:extLst>
          </p:cNvPr>
          <p:cNvSpPr/>
          <p:nvPr/>
        </p:nvSpPr>
        <p:spPr>
          <a:xfrm>
            <a:off x="0" y="0"/>
            <a:ext cx="12192000" cy="91440"/>
          </a:xfrm>
          <a:prstGeom prst="rect">
            <a:avLst/>
          </a:prstGeom>
          <a:solidFill>
            <a:srgbClr val="1F4E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a:extLst>
              <a:ext uri="{FF2B5EF4-FFF2-40B4-BE49-F238E27FC236}">
                <a16:creationId xmlns:a16="http://schemas.microsoft.com/office/drawing/2014/main" id="{6B4DDC21-659A-7D4B-B7BE-E60EB83E8D1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4806" y="6418969"/>
            <a:ext cx="411480" cy="411480"/>
          </a:xfrm>
          <a:prstGeom prst="rect">
            <a:avLst/>
          </a:prstGeom>
        </p:spPr>
      </p:pic>
    </p:spTree>
    <p:extLst>
      <p:ext uri="{BB962C8B-B14F-4D97-AF65-F5344CB8AC3E}">
        <p14:creationId xmlns:p14="http://schemas.microsoft.com/office/powerpoint/2010/main" val="4207367166"/>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9" r:id="rId12"/>
  </p:sldLayoutIdLst>
  <p:hf hdr="0"/>
  <p:txStyles>
    <p:titleStyle>
      <a:lvl1pPr algn="l" defTabSz="914400" rtl="0" eaLnBrk="1" latinLnBrk="0" hangingPunct="1">
        <a:lnSpc>
          <a:spcPct val="90000"/>
        </a:lnSpc>
        <a:spcBef>
          <a:spcPct val="0"/>
        </a:spcBef>
        <a:buNone/>
        <a:defRPr sz="3200" b="0" i="0" kern="1200">
          <a:solidFill>
            <a:schemeClr val="accent5">
              <a:lumMod val="50000"/>
            </a:schemeClr>
          </a:solidFill>
          <a:latin typeface="Arial Narrow" panose="020B0604020202020204" pitchFamily="34" charset="0"/>
          <a:ea typeface="+mj-ea"/>
          <a:cs typeface="Arial Narrow"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notesSlide" Target="../notesSlides/notesSlide8.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notesSlide" Target="../notesSlides/notesSlide10.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2.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17.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41.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2.png"/><Relationship Id="rId5" Type="http://schemas.openxmlformats.org/officeDocument/2006/relationships/hyperlink" Target="https://coastwatch.noaa.gov/erddap/griddap/noaacwBLENDEDsstDaily.das" TargetMode="External"/><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coastwatch.pfeg.noaa.gov/projects/arcgis/" TargetMode="Externa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www.pfeg.noaa.gov/products/PFELData/EDC/EDC-1.3.7-ReleaseNotes_UserGuide.pdf" TargetMode="External"/><Relationship Id="rId5" Type="http://schemas.openxmlformats.org/officeDocument/2006/relationships/hyperlink" Target="https://www.pfeg.noaa.gov/products/EDC/EDCdownloads.html" TargetMode="External"/><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coastwatch.noaa.gov/cw/user-resources/coastwatch-utilities.html" TargetMode="External"/><Relationship Id="rId5" Type="http://schemas.openxmlformats.org/officeDocument/2006/relationships/hyperlink" Target="https://www.pfeg.noaa.gov/products/EDC/EDCdownloads.html" TargetMode="Externa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8257" y="2029926"/>
            <a:ext cx="8087884" cy="788734"/>
          </a:xfrm>
        </p:spPr>
        <p:txBody>
          <a:bodyPr>
            <a:normAutofit/>
          </a:bodyPr>
          <a:lstStyle/>
          <a:p>
            <a:r>
              <a:rPr lang="en-US" sz="4000" dirty="0" smtClean="0"/>
              <a:t>Using Satellite Data in GIS</a:t>
            </a:r>
            <a:endParaRPr lang="en-US" sz="4000" dirty="0"/>
          </a:p>
        </p:txBody>
      </p:sp>
      <p:sp>
        <p:nvSpPr>
          <p:cNvPr id="7" name="Text Placeholder 6"/>
          <p:cNvSpPr>
            <a:spLocks noGrp="1"/>
          </p:cNvSpPr>
          <p:nvPr>
            <p:ph type="body" sz="quarter" idx="12"/>
          </p:nvPr>
        </p:nvSpPr>
        <p:spPr>
          <a:xfrm>
            <a:off x="154517" y="4807236"/>
            <a:ext cx="7313083" cy="1288763"/>
          </a:xfrm>
        </p:spPr>
        <p:txBody>
          <a:bodyPr>
            <a:normAutofit fontScale="92500" lnSpcReduction="20000"/>
          </a:bodyPr>
          <a:lstStyle/>
          <a:p>
            <a:pPr>
              <a:lnSpc>
                <a:spcPct val="110000"/>
              </a:lnSpc>
            </a:pPr>
            <a:r>
              <a:rPr lang="en-US" dirty="0">
                <a:latin typeface="Arial" panose="020B0604020202020204" pitchFamily="34" charset="0"/>
                <a:cs typeface="Arial" panose="020B0604020202020204" pitchFamily="34" charset="0"/>
              </a:rPr>
              <a:t>Versioning</a:t>
            </a:r>
            <a:r>
              <a:rPr lang="en-US" dirty="0" smtClean="0">
                <a:latin typeface="Arial" panose="020B0604020202020204" pitchFamily="34" charset="0"/>
                <a:cs typeface="Arial" panose="020B0604020202020204" pitchFamily="34" charset="0"/>
              </a:rPr>
              <a:t>:</a:t>
            </a:r>
          </a:p>
          <a:p>
            <a:pPr>
              <a:lnSpc>
                <a:spcPct val="110000"/>
              </a:lnSpc>
            </a:pPr>
            <a:r>
              <a:rPr lang="en-US" dirty="0" smtClean="0">
                <a:latin typeface="Arial" panose="020B0604020202020204" pitchFamily="34" charset="0"/>
                <a:cs typeface="Arial" panose="020B0604020202020204" pitchFamily="34" charset="0"/>
              </a:rPr>
              <a:t>20210429,Soracco</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20210401,Soracco</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2020, </a:t>
            </a:r>
            <a:r>
              <a:rPr lang="en-US" dirty="0" err="1" smtClean="0">
                <a:latin typeface="Arial" panose="020B0604020202020204" pitchFamily="34" charset="0"/>
                <a:cs typeface="Arial" panose="020B0604020202020204" pitchFamily="34" charset="0"/>
              </a:rPr>
              <a:t>Soracco</a:t>
            </a:r>
            <a:endParaRPr lang="en-US" dirty="0" smtClean="0">
              <a:latin typeface="Arial" panose="020B0604020202020204" pitchFamily="34" charset="0"/>
              <a:cs typeface="Arial" panose="020B0604020202020204" pitchFamily="34" charset="0"/>
            </a:endParaRPr>
          </a:p>
          <a:p>
            <a:pPr>
              <a:lnSpc>
                <a:spcPct val="110000"/>
              </a:lnSpc>
            </a:pPr>
            <a:r>
              <a:rPr lang="en-US" dirty="0" smtClean="0">
                <a:latin typeface="Arial" panose="020B0604020202020204" pitchFamily="34" charset="0"/>
                <a:cs typeface="Arial" panose="020B0604020202020204" pitchFamily="34" charset="0"/>
              </a:rPr>
              <a:t>2019</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Soracco</a:t>
            </a:r>
            <a:endParaRPr lang="en-US"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294967295"/>
          </p:nvPr>
        </p:nvSpPr>
        <p:spPr>
          <a:xfrm>
            <a:off x="6927359" y="6459538"/>
            <a:ext cx="3953366" cy="365125"/>
          </a:xfrm>
          <a:prstGeom prst="rect">
            <a:avLst/>
          </a:prstGeom>
        </p:spPr>
        <p:txBody>
          <a:bodyPr/>
          <a:lstStyle/>
          <a:p>
            <a:r>
              <a:rPr lang="en-US" dirty="0" err="1" smtClean="0"/>
              <a:t>CoastWatch</a:t>
            </a:r>
            <a:r>
              <a:rPr lang="en-US" dirty="0" smtClean="0"/>
              <a:t> Training, 2021, Virtual Class</a:t>
            </a:r>
            <a:endParaRPr lang="en-US" dirty="0"/>
          </a:p>
        </p:txBody>
      </p:sp>
      <p:sp>
        <p:nvSpPr>
          <p:cNvPr id="9" name="Text Placeholder 8"/>
          <p:cNvSpPr>
            <a:spLocks noGrp="1"/>
          </p:cNvSpPr>
          <p:nvPr>
            <p:ph type="body" sz="quarter" idx="10"/>
          </p:nvPr>
        </p:nvSpPr>
        <p:spPr>
          <a:xfrm>
            <a:off x="3567642" y="2849730"/>
            <a:ext cx="7313083" cy="1224439"/>
          </a:xfrm>
        </p:spPr>
        <p:txBody>
          <a:bodyPr>
            <a:normAutofit/>
          </a:bodyPr>
          <a:lstStyle/>
          <a:p>
            <a:pPr>
              <a:spcBef>
                <a:spcPts val="800"/>
              </a:spcBef>
            </a:pPr>
            <a:r>
              <a:rPr lang="en-US" dirty="0" smtClean="0"/>
              <a:t>Michael </a:t>
            </a:r>
            <a:r>
              <a:rPr lang="en-US" dirty="0" err="1" smtClean="0"/>
              <a:t>Soracco</a:t>
            </a:r>
            <a:r>
              <a:rPr lang="en-US" dirty="0"/>
              <a:t/>
            </a:r>
            <a:br>
              <a:rPr lang="en-US" dirty="0"/>
            </a:br>
            <a:r>
              <a:rPr lang="en-US" dirty="0" smtClean="0"/>
              <a:t>NOAA Affiliate for NOAA </a:t>
            </a:r>
            <a:r>
              <a:rPr lang="en-US" dirty="0" err="1" smtClean="0"/>
              <a:t>CoastWatch</a:t>
            </a:r>
            <a:endParaRPr lang="en-US" dirty="0" smtClean="0"/>
          </a:p>
          <a:p>
            <a:pPr>
              <a:spcBef>
                <a:spcPts val="0"/>
              </a:spcBef>
            </a:pPr>
            <a:r>
              <a:rPr lang="en-US" dirty="0" smtClean="0"/>
              <a:t>College Park, MD</a:t>
            </a:r>
            <a:endParaRPr lang="en-US" dirty="0"/>
          </a:p>
          <a:p>
            <a:pPr>
              <a:spcBef>
                <a:spcPts val="800"/>
              </a:spcBef>
            </a:pPr>
            <a:endParaRPr lang="en-US" dirty="0"/>
          </a:p>
          <a:p>
            <a:endParaRPr lang="en-US" dirty="0"/>
          </a:p>
        </p:txBody>
      </p:sp>
      <p:sp>
        <p:nvSpPr>
          <p:cNvPr id="3" name="TextBox 2"/>
          <p:cNvSpPr txBox="1"/>
          <p:nvPr/>
        </p:nvSpPr>
        <p:spPr>
          <a:xfrm>
            <a:off x="3567642" y="4129836"/>
            <a:ext cx="2539478" cy="646331"/>
          </a:xfrm>
          <a:prstGeom prst="rect">
            <a:avLst/>
          </a:prstGeom>
          <a:noFill/>
        </p:spPr>
        <p:txBody>
          <a:bodyPr wrap="none" rtlCol="0">
            <a:spAutoFit/>
          </a:bodyPr>
          <a:lstStyle/>
          <a:p>
            <a:r>
              <a:rPr lang="en-US" dirty="0" smtClean="0"/>
              <a:t>https://coastwatch.noaa.gov</a:t>
            </a:r>
            <a:br>
              <a:rPr lang="en-US" dirty="0" smtClean="0"/>
            </a:br>
            <a:r>
              <a:rPr lang="en-US" dirty="0" smtClean="0"/>
              <a:t>coastwatch.info@noaa.gov</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3213474"/>
      </p:ext>
    </p:extLst>
  </p:cSld>
  <p:clrMapOvr>
    <a:masterClrMapping/>
  </p:clrMapOvr>
  <mc:AlternateContent xmlns:mc="http://schemas.openxmlformats.org/markup-compatibility/2006" xmlns:p14="http://schemas.microsoft.com/office/powerpoint/2010/main">
    <mc:Choice Requires="p14">
      <p:transition spd="slow" p14:dur="2000" advTm="7076"/>
    </mc:Choice>
    <mc:Fallback xmlns="">
      <p:transition spd="slow" advTm="7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67648" y="600003"/>
            <a:ext cx="9262216" cy="5605325"/>
            <a:chOff x="1367648" y="600003"/>
            <a:chExt cx="9262216" cy="5605325"/>
          </a:xfrm>
        </p:grpSpPr>
        <p:pic>
          <p:nvPicPr>
            <p:cNvPr id="8" name="Picture 7"/>
            <p:cNvPicPr>
              <a:picLocks noChangeAspect="1"/>
            </p:cNvPicPr>
            <p:nvPr/>
          </p:nvPicPr>
          <p:blipFill>
            <a:blip r:embed="rId5">
              <a:duotone>
                <a:prstClr val="black"/>
                <a:schemeClr val="accent3">
                  <a:tint val="45000"/>
                  <a:satMod val="400000"/>
                </a:schemeClr>
              </a:duotone>
            </a:blip>
            <a:stretch>
              <a:fillRect/>
            </a:stretch>
          </p:blipFill>
          <p:spPr>
            <a:xfrm>
              <a:off x="7022249" y="3302259"/>
              <a:ext cx="3607615" cy="2903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6">
              <a:duotone>
                <a:prstClr val="black"/>
                <a:schemeClr val="accent3">
                  <a:tint val="45000"/>
                  <a:satMod val="400000"/>
                </a:schemeClr>
              </a:duotone>
            </a:blip>
            <a:stretch>
              <a:fillRect/>
            </a:stretch>
          </p:blipFill>
          <p:spPr>
            <a:xfrm>
              <a:off x="1367648" y="1253771"/>
              <a:ext cx="4502899" cy="4951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7">
              <a:duotone>
                <a:prstClr val="black"/>
                <a:schemeClr val="accent3">
                  <a:tint val="45000"/>
                  <a:satMod val="400000"/>
                </a:schemeClr>
              </a:duotone>
            </a:blip>
            <a:stretch>
              <a:fillRect/>
            </a:stretch>
          </p:blipFill>
          <p:spPr>
            <a:xfrm>
              <a:off x="7022248" y="600003"/>
              <a:ext cx="3607615" cy="2451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7" name="Picture 6"/>
          <p:cNvPicPr>
            <a:picLocks noChangeAspect="1"/>
          </p:cNvPicPr>
          <p:nvPr/>
        </p:nvPicPr>
        <p:blipFill>
          <a:blip r:embed="rId8"/>
          <a:stretch>
            <a:fillRect/>
          </a:stretch>
        </p:blipFill>
        <p:spPr>
          <a:xfrm>
            <a:off x="4415162" y="1770947"/>
            <a:ext cx="3686689" cy="1867161"/>
          </a:xfrm>
          <a:prstGeom prst="rect">
            <a:avLst/>
          </a:prstGeom>
          <a:ln w="38100" cap="sq">
            <a:solidFill>
              <a:srgbClr val="2C6EAA"/>
            </a:solidFill>
            <a:prstDash val="solid"/>
            <a:miter lim="800000"/>
          </a:ln>
          <a:effectLst>
            <a:outerShdw blurRad="50800" dist="38100" dir="2700000" algn="tl" rotWithShape="0">
              <a:srgbClr val="000000">
                <a:alpha val="43000"/>
              </a:srgbClr>
            </a:outerShdw>
          </a:effectLst>
        </p:spPr>
      </p:pic>
      <p:sp>
        <p:nvSpPr>
          <p:cNvPr id="9" name="Title 1"/>
          <p:cNvSpPr>
            <a:spLocks noGrp="1"/>
          </p:cNvSpPr>
          <p:nvPr>
            <p:ph type="title"/>
          </p:nvPr>
        </p:nvSpPr>
        <p:spPr>
          <a:xfrm>
            <a:off x="504788" y="113458"/>
            <a:ext cx="10058400" cy="1450757"/>
          </a:xfrm>
        </p:spPr>
        <p:txBody>
          <a:bodyPr/>
          <a:lstStyle/>
          <a:p>
            <a:r>
              <a:rPr lang="en-US" dirty="0" smtClean="0"/>
              <a:t>And sometimes errors…</a:t>
            </a:r>
            <a:endParaRPr lang="en-US" dirty="0"/>
          </a:p>
        </p:txBody>
      </p:sp>
      <p:pic>
        <p:nvPicPr>
          <p:cNvPr id="5" name="Picture 4"/>
          <p:cNvPicPr>
            <a:picLocks noChangeAspect="1"/>
          </p:cNvPicPr>
          <p:nvPr/>
        </p:nvPicPr>
        <p:blipFill>
          <a:blip r:embed="rId9"/>
          <a:stretch>
            <a:fillRect/>
          </a:stretch>
        </p:blipFill>
        <p:spPr>
          <a:xfrm>
            <a:off x="4415161" y="3954398"/>
            <a:ext cx="3686689" cy="1857634"/>
          </a:xfrm>
          <a:prstGeom prst="rect">
            <a:avLst/>
          </a:prstGeom>
          <a:ln w="38100" cap="sq">
            <a:solidFill>
              <a:srgbClr val="2C6EAA"/>
            </a:solidFill>
            <a:prstDash val="solid"/>
            <a:miter lim="800000"/>
          </a:ln>
          <a:effectLst>
            <a:outerShdw blurRad="50800" dist="38100" dir="2700000" algn="tl" rotWithShape="0">
              <a:srgbClr val="000000">
                <a:alpha val="43000"/>
              </a:srgbClr>
            </a:outerShdw>
          </a:effec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6569254"/>
      </p:ext>
    </p:extLst>
  </p:cSld>
  <p:clrMapOvr>
    <a:masterClrMapping/>
  </p:clrMapOvr>
  <mc:AlternateContent xmlns:mc="http://schemas.openxmlformats.org/markup-compatibility/2006" xmlns:p14="http://schemas.microsoft.com/office/powerpoint/2010/main">
    <mc:Choice Requires="p14">
      <p:transition spd="slow" p14:dur="2000" advTm="5952"/>
    </mc:Choice>
    <mc:Fallback xmlns="">
      <p:transition spd="slow" advTm="5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5"/>
          <a:stretch>
            <a:fillRect/>
          </a:stretch>
        </p:blipFill>
        <p:spPr>
          <a:xfrm>
            <a:off x="5243674" y="258245"/>
            <a:ext cx="733527" cy="1190791"/>
          </a:xfrm>
          <a:prstGeom prst="rect">
            <a:avLst/>
          </a:prstGeom>
        </p:spPr>
      </p:pic>
      <p:sp>
        <p:nvSpPr>
          <p:cNvPr id="2" name="Title 1"/>
          <p:cNvSpPr>
            <a:spLocks noGrp="1"/>
          </p:cNvSpPr>
          <p:nvPr>
            <p:ph type="title"/>
          </p:nvPr>
        </p:nvSpPr>
        <p:spPr/>
        <p:txBody>
          <a:bodyPr/>
          <a:lstStyle/>
          <a:p>
            <a:r>
              <a:rPr lang="en-US" dirty="0" smtClean="0"/>
              <a:t>Drag -n- Drop</a:t>
            </a:r>
            <a:endParaRPr lang="en-US" dirty="0"/>
          </a:p>
        </p:txBody>
      </p:sp>
      <p:sp>
        <p:nvSpPr>
          <p:cNvPr id="6" name="Content Placeholder 2"/>
          <p:cNvSpPr txBox="1">
            <a:spLocks/>
          </p:cNvSpPr>
          <p:nvPr/>
        </p:nvSpPr>
        <p:spPr>
          <a:xfrm>
            <a:off x="588661" y="1773702"/>
            <a:ext cx="5613069"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Quick and easy</a:t>
            </a:r>
          </a:p>
          <a:p>
            <a:pPr marL="282575" indent="-282575">
              <a:buClr>
                <a:schemeClr val="accent2"/>
              </a:buClr>
            </a:pPr>
            <a:endParaRPr lang="en-US" dirty="0" smtClean="0"/>
          </a:p>
          <a:p>
            <a:pPr marL="282575" indent="-282575">
              <a:buClr>
                <a:schemeClr val="accent2"/>
              </a:buClr>
            </a:pPr>
            <a:r>
              <a:rPr lang="en-US" dirty="0" smtClean="0"/>
              <a:t>Requires configuration</a:t>
            </a:r>
            <a:br>
              <a:rPr lang="en-US" dirty="0" smtClean="0"/>
            </a:br>
            <a:r>
              <a:rPr lang="en-US" sz="2400" dirty="0" smtClean="0"/>
              <a:t>[</a:t>
            </a:r>
            <a:r>
              <a:rPr lang="en-US" sz="2400" dirty="0" err="1" smtClean="0"/>
              <a:t>symbology</a:t>
            </a:r>
            <a:r>
              <a:rPr lang="en-US" sz="2400" dirty="0" smtClean="0"/>
              <a:t>, </a:t>
            </a:r>
            <a:r>
              <a:rPr lang="en-US" sz="2400" dirty="0" err="1" smtClean="0"/>
              <a:t>NetCDF</a:t>
            </a:r>
            <a:r>
              <a:rPr lang="en-US" sz="2400" dirty="0" smtClean="0"/>
              <a:t>, time, time slider]</a:t>
            </a:r>
          </a:p>
          <a:p>
            <a:pPr marL="282575" indent="-282575">
              <a:buClr>
                <a:schemeClr val="accent2"/>
              </a:buClr>
            </a:pPr>
            <a:endParaRPr lang="en-US" dirty="0"/>
          </a:p>
          <a:p>
            <a:pPr marL="282575" indent="-282575">
              <a:buClr>
                <a:schemeClr val="accent2"/>
              </a:buClr>
            </a:pPr>
            <a:r>
              <a:rPr lang="en-US" dirty="0" smtClean="0"/>
              <a:t>Comments:</a:t>
            </a:r>
          </a:p>
          <a:p>
            <a:pPr marL="739775" lvl="1" indent="-282575">
              <a:buClr>
                <a:schemeClr val="accent2"/>
              </a:buClr>
            </a:pPr>
            <a:r>
              <a:rPr lang="en-US" dirty="0" smtClean="0"/>
              <a:t>Defaults to first variable</a:t>
            </a:r>
          </a:p>
          <a:p>
            <a:pPr marL="739775" lvl="1" indent="-282575">
              <a:buClr>
                <a:schemeClr val="accent2"/>
              </a:buClr>
            </a:pPr>
            <a:r>
              <a:rPr lang="en-US" dirty="0" smtClean="0"/>
              <a:t>Don’t always get what you want</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10" name="Picture 9"/>
          <p:cNvPicPr>
            <a:picLocks noChangeAspect="1"/>
          </p:cNvPicPr>
          <p:nvPr/>
        </p:nvPicPr>
        <p:blipFill>
          <a:blip r:embed="rId6"/>
          <a:stretch>
            <a:fillRect/>
          </a:stretch>
        </p:blipFill>
        <p:spPr>
          <a:xfrm>
            <a:off x="6201730" y="1479883"/>
            <a:ext cx="3959063" cy="2902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7"/>
          <a:stretch>
            <a:fillRect/>
          </a:stretch>
        </p:blipFill>
        <p:spPr>
          <a:xfrm>
            <a:off x="7909791" y="3068052"/>
            <a:ext cx="4091394" cy="2993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urved Down Arrow 10"/>
          <p:cNvSpPr/>
          <p:nvPr/>
        </p:nvSpPr>
        <p:spPr>
          <a:xfrm rot="2429588">
            <a:off x="8638029" y="2559975"/>
            <a:ext cx="2634916"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rot="2429588">
            <a:off x="5832381" y="798119"/>
            <a:ext cx="3136446"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1203736"/>
      </p:ext>
    </p:extLst>
  </p:cSld>
  <p:clrMapOvr>
    <a:masterClrMapping/>
  </p:clrMapOvr>
  <mc:AlternateContent xmlns:mc="http://schemas.openxmlformats.org/markup-compatibility/2006" xmlns:p14="http://schemas.microsoft.com/office/powerpoint/2010/main">
    <mc:Choice Requires="p14">
      <p:transition spd="slow" p14:dur="2000" advTm="27021"/>
    </mc:Choice>
    <mc:Fallback xmlns="">
      <p:transition spd="slow" advTm="27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t>
            </a:r>
            <a:r>
              <a:rPr lang="en-US" dirty="0" err="1" smtClean="0"/>
              <a:t>OpenDAP</a:t>
            </a:r>
            <a:r>
              <a:rPr lang="en-US" dirty="0" smtClean="0"/>
              <a:t> Raster Layer</a:t>
            </a:r>
            <a:endParaRPr lang="en-US" dirty="0"/>
          </a:p>
        </p:txBody>
      </p:sp>
      <p:sp>
        <p:nvSpPr>
          <p:cNvPr id="6" name="Content Placeholder 2"/>
          <p:cNvSpPr txBox="1">
            <a:spLocks/>
          </p:cNvSpPr>
          <p:nvPr/>
        </p:nvSpPr>
        <p:spPr>
          <a:xfrm>
            <a:off x="878811" y="1391203"/>
            <a:ext cx="5582036" cy="44999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A few clicks</a:t>
            </a:r>
          </a:p>
          <a:p>
            <a:pPr marL="282575" indent="-282575">
              <a:buClr>
                <a:schemeClr val="accent2"/>
              </a:buClr>
            </a:pPr>
            <a:endParaRPr lang="en-US" dirty="0" smtClean="0"/>
          </a:p>
          <a:p>
            <a:pPr marL="282575" indent="-282575">
              <a:buClr>
                <a:schemeClr val="accent2"/>
              </a:buClr>
            </a:pPr>
            <a:r>
              <a:rPr lang="en-US" dirty="0"/>
              <a:t>Menu-driven configuration to maximize usefulness</a:t>
            </a:r>
          </a:p>
          <a:p>
            <a:pPr marL="282575" indent="-282575">
              <a:buClr>
                <a:schemeClr val="accent2"/>
              </a:buClr>
            </a:pPr>
            <a:endParaRPr lang="en-US" dirty="0" smtClean="0"/>
          </a:p>
          <a:p>
            <a:pPr marL="282575" indent="-282575">
              <a:buClr>
                <a:schemeClr val="accent2"/>
              </a:buClr>
            </a:pPr>
            <a:r>
              <a:rPr lang="en-US" dirty="0" smtClean="0"/>
              <a:t>Handles file or aggregates.  Enter URL without extension</a:t>
            </a:r>
          </a:p>
          <a:p>
            <a:pPr marL="282575" indent="-282575">
              <a:buClr>
                <a:schemeClr val="accent2"/>
              </a:buClr>
            </a:pPr>
            <a:endParaRPr lang="en-US" dirty="0" smtClean="0"/>
          </a:p>
          <a:p>
            <a:pPr marL="282575" indent="-282575">
              <a:buClr>
                <a:schemeClr val="accent2"/>
              </a:buClr>
            </a:pPr>
            <a:r>
              <a:rPr lang="en-US" dirty="0" smtClean="0"/>
              <a:t>Requires additional configuration [time, time slider] to maximize usefulness</a:t>
            </a:r>
          </a:p>
          <a:p>
            <a:pPr marL="282575" indent="-282575">
              <a:buClr>
                <a:schemeClr val="accent2"/>
              </a:buClr>
            </a:pPr>
            <a:endParaRPr lang="en-US" dirty="0"/>
          </a:p>
          <a:p>
            <a:pPr marL="282575" indent="-282575">
              <a:buClr>
                <a:schemeClr val="accent2"/>
              </a:buClr>
            </a:pPr>
            <a:r>
              <a:rPr lang="en-US" dirty="0" smtClean="0"/>
              <a:t>Comments:</a:t>
            </a:r>
          </a:p>
          <a:p>
            <a:pPr marL="739775" lvl="1" indent="-282575">
              <a:buClr>
                <a:schemeClr val="accent2"/>
              </a:buClr>
            </a:pPr>
            <a:r>
              <a:rPr lang="en-US" dirty="0" smtClean="0"/>
              <a:t>Unexpected Errors</a:t>
            </a:r>
          </a:p>
          <a:p>
            <a:pPr marL="739775" lvl="1" indent="-282575">
              <a:buClr>
                <a:schemeClr val="accent2"/>
              </a:buClr>
            </a:pPr>
            <a:r>
              <a:rPr lang="en-US" dirty="0" smtClean="0"/>
              <a:t>Results may vary</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sp>
        <p:nvSpPr>
          <p:cNvPr id="8" name="Rectangle 7"/>
          <p:cNvSpPr/>
          <p:nvPr/>
        </p:nvSpPr>
        <p:spPr>
          <a:xfrm>
            <a:off x="5910922" y="519481"/>
            <a:ext cx="6281078" cy="369332"/>
          </a:xfrm>
          <a:prstGeom prst="rect">
            <a:avLst/>
          </a:prstGeom>
        </p:spPr>
        <p:txBody>
          <a:bodyPr wrap="none">
            <a:spAutoFit/>
          </a:bodyPr>
          <a:lstStyle/>
          <a:p>
            <a:pPr marL="282575" indent="-282575">
              <a:buClr>
                <a:schemeClr val="accent2"/>
              </a:buClr>
            </a:pPr>
            <a:r>
              <a:rPr lang="en-US" dirty="0" err="1"/>
              <a:t>ArcToolbox</a:t>
            </a:r>
            <a:r>
              <a:rPr lang="en-US" dirty="0"/>
              <a:t>-&gt;</a:t>
            </a:r>
            <a:r>
              <a:rPr lang="en-US" dirty="0" err="1"/>
              <a:t>Multidimension</a:t>
            </a:r>
            <a:r>
              <a:rPr lang="en-US" dirty="0"/>
              <a:t> Tools-&gt;Make </a:t>
            </a:r>
            <a:r>
              <a:rPr lang="en-US" dirty="0" err="1" smtClean="0"/>
              <a:t>OpenDAP</a:t>
            </a:r>
            <a:r>
              <a:rPr lang="en-US" dirty="0" smtClean="0"/>
              <a:t> </a:t>
            </a:r>
            <a:r>
              <a:rPr lang="en-US" dirty="0"/>
              <a:t>Raster Layer</a:t>
            </a:r>
          </a:p>
        </p:txBody>
      </p:sp>
      <p:pic>
        <p:nvPicPr>
          <p:cNvPr id="3" name="Picture 2"/>
          <p:cNvPicPr>
            <a:picLocks noChangeAspect="1"/>
          </p:cNvPicPr>
          <p:nvPr/>
        </p:nvPicPr>
        <p:blipFill>
          <a:blip r:embed="rId5"/>
          <a:stretch>
            <a:fillRect/>
          </a:stretch>
        </p:blipFill>
        <p:spPr>
          <a:xfrm>
            <a:off x="6811359" y="1008704"/>
            <a:ext cx="4480203" cy="52649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p:cNvGrpSpPr/>
          <p:nvPr/>
        </p:nvGrpSpPr>
        <p:grpSpPr>
          <a:xfrm>
            <a:off x="2933950" y="1391203"/>
            <a:ext cx="893736" cy="190527"/>
            <a:chOff x="4808796" y="4096720"/>
            <a:chExt cx="893736" cy="190527"/>
          </a:xfrm>
        </p:grpSpPr>
        <p:pic>
          <p:nvPicPr>
            <p:cNvPr id="9" name="Picture 8"/>
            <p:cNvPicPr>
              <a:picLocks noChangeAspect="1"/>
            </p:cNvPicPr>
            <p:nvPr/>
          </p:nvPicPr>
          <p:blipFill>
            <a:blip r:embed="rId6"/>
            <a:stretch>
              <a:fillRect/>
            </a:stretch>
          </p:blipFill>
          <p:spPr>
            <a:xfrm>
              <a:off x="5141348" y="4101483"/>
              <a:ext cx="238158" cy="181000"/>
            </a:xfrm>
            <a:prstGeom prst="rect">
              <a:avLst/>
            </a:prstGeom>
          </p:spPr>
        </p:pic>
        <p:pic>
          <p:nvPicPr>
            <p:cNvPr id="10" name="Picture 9"/>
            <p:cNvPicPr>
              <a:picLocks noChangeAspect="1"/>
            </p:cNvPicPr>
            <p:nvPr/>
          </p:nvPicPr>
          <p:blipFill>
            <a:blip r:embed="rId7"/>
            <a:stretch>
              <a:fillRect/>
            </a:stretch>
          </p:blipFill>
          <p:spPr>
            <a:xfrm>
              <a:off x="4808796" y="4106246"/>
              <a:ext cx="209579" cy="171474"/>
            </a:xfrm>
            <a:prstGeom prst="rect">
              <a:avLst/>
            </a:prstGeom>
          </p:spPr>
        </p:pic>
        <p:pic>
          <p:nvPicPr>
            <p:cNvPr id="11" name="Picture 10"/>
            <p:cNvPicPr>
              <a:picLocks noChangeAspect="1"/>
            </p:cNvPicPr>
            <p:nvPr/>
          </p:nvPicPr>
          <p:blipFill>
            <a:blip r:embed="rId8"/>
            <a:stretch>
              <a:fillRect/>
            </a:stretch>
          </p:blipFill>
          <p:spPr>
            <a:xfrm>
              <a:off x="5502479" y="4096720"/>
              <a:ext cx="200053" cy="190527"/>
            </a:xfrm>
            <a:prstGeom prst="rect">
              <a:avLst/>
            </a:prstGeom>
          </p:spPr>
        </p:pic>
        <p:cxnSp>
          <p:nvCxnSpPr>
            <p:cNvPr id="12" name="Straight Arrow Connector 11"/>
            <p:cNvCxnSpPr/>
            <p:nvPr/>
          </p:nvCxnSpPr>
          <p:spPr>
            <a:xfrm flipV="1">
              <a:off x="5027900"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380325"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67720671"/>
      </p:ext>
    </p:extLst>
  </p:cSld>
  <p:clrMapOvr>
    <a:masterClrMapping/>
  </p:clrMapOvr>
  <mc:AlternateContent xmlns:mc="http://schemas.openxmlformats.org/markup-compatibility/2006" xmlns:p14="http://schemas.microsoft.com/office/powerpoint/2010/main">
    <mc:Choice Requires="p14">
      <p:transition spd="slow" p14:dur="2000" advTm="45601"/>
    </mc:Choice>
    <mc:Fallback xmlns="">
      <p:transition spd="slow" advTm="45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t>
            </a:r>
            <a:r>
              <a:rPr lang="en-US" dirty="0" err="1" smtClean="0"/>
              <a:t>NetCDF</a:t>
            </a:r>
            <a:r>
              <a:rPr lang="en-US" dirty="0" smtClean="0"/>
              <a:t> Raster Layer</a:t>
            </a:r>
            <a:endParaRPr lang="en-US" dirty="0"/>
          </a:p>
        </p:txBody>
      </p:sp>
      <p:sp>
        <p:nvSpPr>
          <p:cNvPr id="6" name="Content Placeholder 2"/>
          <p:cNvSpPr txBox="1">
            <a:spLocks/>
          </p:cNvSpPr>
          <p:nvPr/>
        </p:nvSpPr>
        <p:spPr>
          <a:xfrm>
            <a:off x="1026028" y="1773702"/>
            <a:ext cx="5266488"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A few clicks</a:t>
            </a:r>
          </a:p>
          <a:p>
            <a:pPr marL="282575" indent="-282575">
              <a:buClr>
                <a:schemeClr val="accent2"/>
              </a:buClr>
            </a:pPr>
            <a:endParaRPr lang="en-US" dirty="0" smtClean="0"/>
          </a:p>
          <a:p>
            <a:pPr marL="282575" indent="-282575">
              <a:buClr>
                <a:schemeClr val="accent2"/>
              </a:buClr>
            </a:pPr>
            <a:r>
              <a:rPr lang="en-US" dirty="0"/>
              <a:t>Menu-driven configuration to maximize usefulness</a:t>
            </a:r>
          </a:p>
          <a:p>
            <a:pPr marL="282575" indent="-282575">
              <a:buClr>
                <a:schemeClr val="accent2"/>
              </a:buClr>
            </a:pPr>
            <a:endParaRPr lang="en-US" dirty="0" smtClean="0"/>
          </a:p>
          <a:p>
            <a:pPr marL="282575" indent="-282575">
              <a:buClr>
                <a:schemeClr val="accent2"/>
              </a:buClr>
            </a:pPr>
            <a:r>
              <a:rPr lang="en-US" dirty="0" smtClean="0"/>
              <a:t>Requires configuration</a:t>
            </a:r>
            <a:br>
              <a:rPr lang="en-US" dirty="0" smtClean="0"/>
            </a:br>
            <a:r>
              <a:rPr lang="en-US" dirty="0" smtClean="0"/>
              <a:t>[time, time slider]</a:t>
            </a:r>
          </a:p>
          <a:p>
            <a:pPr marL="282575" indent="-282575">
              <a:buClr>
                <a:schemeClr val="accent2"/>
              </a:buClr>
            </a:pPr>
            <a:endParaRPr lang="en-US" dirty="0" smtClean="0"/>
          </a:p>
          <a:p>
            <a:pPr marL="282575" indent="-282575">
              <a:buClr>
                <a:schemeClr val="accent2"/>
              </a:buClr>
            </a:pPr>
            <a:endParaRPr lang="en-US" dirty="0"/>
          </a:p>
        </p:txBody>
      </p:sp>
      <p:sp>
        <p:nvSpPr>
          <p:cNvPr id="8" name="Rectangle 7"/>
          <p:cNvSpPr/>
          <p:nvPr/>
        </p:nvSpPr>
        <p:spPr>
          <a:xfrm>
            <a:off x="6043044" y="519481"/>
            <a:ext cx="6090898" cy="369332"/>
          </a:xfrm>
          <a:prstGeom prst="rect">
            <a:avLst/>
          </a:prstGeom>
        </p:spPr>
        <p:txBody>
          <a:bodyPr wrap="none">
            <a:spAutoFit/>
          </a:bodyPr>
          <a:lstStyle/>
          <a:p>
            <a:pPr marL="282575" indent="-282575">
              <a:buClr>
                <a:schemeClr val="accent2"/>
              </a:buClr>
            </a:pPr>
            <a:r>
              <a:rPr lang="en-US" dirty="0" err="1"/>
              <a:t>ArcToolbox</a:t>
            </a:r>
            <a:r>
              <a:rPr lang="en-US" dirty="0"/>
              <a:t>-&gt;</a:t>
            </a:r>
            <a:r>
              <a:rPr lang="en-US" dirty="0" err="1"/>
              <a:t>Multidimension</a:t>
            </a:r>
            <a:r>
              <a:rPr lang="en-US" dirty="0"/>
              <a:t> Tools-&gt;Make </a:t>
            </a:r>
            <a:r>
              <a:rPr lang="en-US" dirty="0" err="1"/>
              <a:t>NetCDF</a:t>
            </a:r>
            <a:r>
              <a:rPr lang="en-US" dirty="0"/>
              <a:t> Raster Layer</a:t>
            </a:r>
          </a:p>
        </p:txBody>
      </p:sp>
      <p:grpSp>
        <p:nvGrpSpPr>
          <p:cNvPr id="9" name="Group 8"/>
          <p:cNvGrpSpPr/>
          <p:nvPr/>
        </p:nvGrpSpPr>
        <p:grpSpPr>
          <a:xfrm>
            <a:off x="3380818" y="1923015"/>
            <a:ext cx="893736" cy="190527"/>
            <a:chOff x="4808796" y="4096720"/>
            <a:chExt cx="893736" cy="190527"/>
          </a:xfrm>
        </p:grpSpPr>
        <p:pic>
          <p:nvPicPr>
            <p:cNvPr id="10" name="Picture 9"/>
            <p:cNvPicPr>
              <a:picLocks noChangeAspect="1"/>
            </p:cNvPicPr>
            <p:nvPr/>
          </p:nvPicPr>
          <p:blipFill>
            <a:blip r:embed="rId5"/>
            <a:stretch>
              <a:fillRect/>
            </a:stretch>
          </p:blipFill>
          <p:spPr>
            <a:xfrm>
              <a:off x="5141348" y="4101483"/>
              <a:ext cx="238158" cy="181000"/>
            </a:xfrm>
            <a:prstGeom prst="rect">
              <a:avLst/>
            </a:prstGeom>
          </p:spPr>
        </p:pic>
        <p:pic>
          <p:nvPicPr>
            <p:cNvPr id="11" name="Picture 10"/>
            <p:cNvPicPr>
              <a:picLocks noChangeAspect="1"/>
            </p:cNvPicPr>
            <p:nvPr/>
          </p:nvPicPr>
          <p:blipFill>
            <a:blip r:embed="rId6"/>
            <a:stretch>
              <a:fillRect/>
            </a:stretch>
          </p:blipFill>
          <p:spPr>
            <a:xfrm>
              <a:off x="4808796" y="4106246"/>
              <a:ext cx="209579" cy="171474"/>
            </a:xfrm>
            <a:prstGeom prst="rect">
              <a:avLst/>
            </a:prstGeom>
          </p:spPr>
        </p:pic>
        <p:pic>
          <p:nvPicPr>
            <p:cNvPr id="12" name="Picture 11"/>
            <p:cNvPicPr>
              <a:picLocks noChangeAspect="1"/>
            </p:cNvPicPr>
            <p:nvPr/>
          </p:nvPicPr>
          <p:blipFill>
            <a:blip r:embed="rId7"/>
            <a:stretch>
              <a:fillRect/>
            </a:stretch>
          </p:blipFill>
          <p:spPr>
            <a:xfrm>
              <a:off x="5502479" y="4096720"/>
              <a:ext cx="200053" cy="190527"/>
            </a:xfrm>
            <a:prstGeom prst="rect">
              <a:avLst/>
            </a:prstGeom>
          </p:spPr>
        </p:pic>
        <p:cxnSp>
          <p:nvCxnSpPr>
            <p:cNvPr id="13" name="Straight Arrow Connector 12"/>
            <p:cNvCxnSpPr/>
            <p:nvPr/>
          </p:nvCxnSpPr>
          <p:spPr>
            <a:xfrm flipV="1">
              <a:off x="5027900"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380325"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8"/>
          <a:stretch>
            <a:fillRect/>
          </a:stretch>
        </p:blipFill>
        <p:spPr>
          <a:xfrm>
            <a:off x="6422361" y="888813"/>
            <a:ext cx="5283706" cy="5399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5173835"/>
      </p:ext>
    </p:extLst>
  </p:cSld>
  <p:clrMapOvr>
    <a:masterClrMapping/>
  </p:clrMapOvr>
  <mc:AlternateContent xmlns:mc="http://schemas.openxmlformats.org/markup-compatibility/2006" xmlns:p14="http://schemas.microsoft.com/office/powerpoint/2010/main">
    <mc:Choice Requires="p14">
      <p:transition spd="slow" p14:dur="2000" advTm="23463"/>
    </mc:Choice>
    <mc:Fallback xmlns="">
      <p:transition spd="slow" advTm="23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Properties: </a:t>
            </a:r>
            <a:r>
              <a:rPr lang="en-US" dirty="0" err="1" smtClean="0"/>
              <a:t>Symbology</a:t>
            </a:r>
            <a:endParaRPr lang="en-US" dirty="0"/>
          </a:p>
        </p:txBody>
      </p:sp>
      <p:sp>
        <p:nvSpPr>
          <p:cNvPr id="6" name="Content Placeholder 2"/>
          <p:cNvSpPr txBox="1">
            <a:spLocks/>
          </p:cNvSpPr>
          <p:nvPr/>
        </p:nvSpPr>
        <p:spPr>
          <a:xfrm>
            <a:off x="1026028" y="1773702"/>
            <a:ext cx="4207709"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err="1" smtClean="0"/>
              <a:t>ArcToolbox</a:t>
            </a:r>
            <a:r>
              <a:rPr lang="en-US" dirty="0" smtClean="0"/>
              <a:t>-&gt;</a:t>
            </a:r>
            <a:br>
              <a:rPr lang="en-US" dirty="0" smtClean="0"/>
            </a:br>
            <a:r>
              <a:rPr lang="en-US" dirty="0" err="1" smtClean="0"/>
              <a:t>Multidimension</a:t>
            </a:r>
            <a:r>
              <a:rPr lang="en-US" dirty="0" smtClean="0"/>
              <a:t> Tools-&gt;</a:t>
            </a:r>
            <a:br>
              <a:rPr lang="en-US" dirty="0" smtClean="0"/>
            </a:br>
            <a:r>
              <a:rPr lang="en-US" dirty="0" smtClean="0"/>
              <a:t>Make </a:t>
            </a:r>
            <a:r>
              <a:rPr lang="en-US" dirty="0" err="1" smtClean="0"/>
              <a:t>NetCDF</a:t>
            </a:r>
            <a:r>
              <a:rPr lang="en-US" dirty="0" smtClean="0"/>
              <a:t> Raster Layer</a:t>
            </a:r>
          </a:p>
          <a:p>
            <a:pPr marL="282575" indent="-282575">
              <a:buClr>
                <a:schemeClr val="accent2"/>
              </a:buClr>
            </a:pPr>
            <a:endParaRPr lang="en-US" dirty="0" smtClean="0"/>
          </a:p>
          <a:p>
            <a:pPr marL="282575" indent="-282575">
              <a:buClr>
                <a:schemeClr val="accent2"/>
              </a:buClr>
            </a:pPr>
            <a:endParaRPr lang="en-US" dirty="0" smtClean="0"/>
          </a:p>
          <a:p>
            <a:pPr marL="282575" indent="-282575">
              <a:buClr>
                <a:schemeClr val="accent2"/>
              </a:buClr>
            </a:pPr>
            <a:r>
              <a:rPr lang="en-US" dirty="0" smtClean="0"/>
              <a:t>Menu-driven configuration to maximize usefulness</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3" name="Picture 2"/>
          <p:cNvPicPr>
            <a:picLocks noChangeAspect="1"/>
          </p:cNvPicPr>
          <p:nvPr/>
        </p:nvPicPr>
        <p:blipFill>
          <a:blip r:embed="rId5"/>
          <a:stretch>
            <a:fillRect/>
          </a:stretch>
        </p:blipFill>
        <p:spPr>
          <a:xfrm>
            <a:off x="5513274" y="674338"/>
            <a:ext cx="6411220" cy="52490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78068639"/>
      </p:ext>
    </p:extLst>
  </p:cSld>
  <p:clrMapOvr>
    <a:masterClrMapping/>
  </p:clrMapOvr>
  <mc:AlternateContent xmlns:mc="http://schemas.openxmlformats.org/markup-compatibility/2006" xmlns:p14="http://schemas.microsoft.com/office/powerpoint/2010/main">
    <mc:Choice Requires="p14">
      <p:transition spd="slow" p14:dur="2000" advTm="18464"/>
    </mc:Choice>
    <mc:Fallback xmlns="">
      <p:transition spd="slow" advTm="18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Properties: </a:t>
            </a:r>
            <a:r>
              <a:rPr lang="en-US" dirty="0" err="1" smtClean="0"/>
              <a:t>NetCDF</a:t>
            </a:r>
            <a:endParaRPr lang="en-US" dirty="0"/>
          </a:p>
        </p:txBody>
      </p:sp>
      <p:sp>
        <p:nvSpPr>
          <p:cNvPr id="6" name="Content Placeholder 2"/>
          <p:cNvSpPr txBox="1">
            <a:spLocks/>
          </p:cNvSpPr>
          <p:nvPr/>
        </p:nvSpPr>
        <p:spPr>
          <a:xfrm>
            <a:off x="777163" y="1632407"/>
            <a:ext cx="4477472"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err="1" smtClean="0"/>
              <a:t>ArcToolbox</a:t>
            </a:r>
            <a:r>
              <a:rPr lang="en-US" dirty="0"/>
              <a:t>-</a:t>
            </a:r>
            <a:r>
              <a:rPr lang="en-US" dirty="0" smtClean="0"/>
              <a:t>&gt; </a:t>
            </a:r>
            <a:r>
              <a:rPr lang="en-US" dirty="0" err="1" smtClean="0"/>
              <a:t>Multidimension</a:t>
            </a:r>
            <a:r>
              <a:rPr lang="en-US" dirty="0" smtClean="0"/>
              <a:t> Tools-&gt; Make </a:t>
            </a:r>
            <a:r>
              <a:rPr lang="en-US" dirty="0" err="1" smtClean="0"/>
              <a:t>NetCDF</a:t>
            </a:r>
            <a:r>
              <a:rPr lang="en-US" dirty="0" smtClean="0"/>
              <a:t> Raster Layer</a:t>
            </a:r>
          </a:p>
          <a:p>
            <a:pPr marL="282575" indent="-282575">
              <a:buClr>
                <a:schemeClr val="accent2"/>
              </a:buClr>
            </a:pPr>
            <a:endParaRPr lang="en-US" dirty="0" smtClean="0"/>
          </a:p>
          <a:p>
            <a:pPr marL="282575" indent="-282575">
              <a:buClr>
                <a:schemeClr val="accent2"/>
              </a:buClr>
            </a:pPr>
            <a:endParaRPr lang="en-US" dirty="0" smtClean="0"/>
          </a:p>
          <a:p>
            <a:pPr marL="282575" indent="-282575">
              <a:buClr>
                <a:schemeClr val="accent2"/>
              </a:buClr>
            </a:pPr>
            <a:r>
              <a:rPr lang="en-US" dirty="0" smtClean="0"/>
              <a:t>Menu-driven configuration to maximize usefulness</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3" name="Picture 2"/>
          <p:cNvPicPr>
            <a:picLocks noChangeAspect="1"/>
          </p:cNvPicPr>
          <p:nvPr/>
        </p:nvPicPr>
        <p:blipFill>
          <a:blip r:embed="rId5"/>
          <a:stretch>
            <a:fillRect/>
          </a:stretch>
        </p:blipFill>
        <p:spPr>
          <a:xfrm>
            <a:off x="5503500" y="711574"/>
            <a:ext cx="6382641" cy="5239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3352076"/>
      </p:ext>
    </p:extLst>
  </p:cSld>
  <p:clrMapOvr>
    <a:masterClrMapping/>
  </p:clrMapOvr>
  <mc:AlternateContent xmlns:mc="http://schemas.openxmlformats.org/markup-compatibility/2006" xmlns:p14="http://schemas.microsoft.com/office/powerpoint/2010/main">
    <mc:Choice Requires="p14">
      <p:transition spd="slow" p14:dur="2000" advTm="11616"/>
    </mc:Choice>
    <mc:Fallback xmlns="">
      <p:transition spd="slow" advTm="11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Properties:  Time</a:t>
            </a:r>
            <a:endParaRPr lang="en-US" dirty="0"/>
          </a:p>
        </p:txBody>
      </p:sp>
      <p:sp>
        <p:nvSpPr>
          <p:cNvPr id="6" name="Content Placeholder 2"/>
          <p:cNvSpPr txBox="1">
            <a:spLocks/>
          </p:cNvSpPr>
          <p:nvPr/>
        </p:nvSpPr>
        <p:spPr>
          <a:xfrm>
            <a:off x="1026028" y="1773702"/>
            <a:ext cx="4003172"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err="1" smtClean="0"/>
              <a:t>ArcToolbox</a:t>
            </a:r>
            <a:r>
              <a:rPr lang="en-US" dirty="0" smtClean="0"/>
              <a:t>-&gt;</a:t>
            </a:r>
            <a:r>
              <a:rPr lang="en-US" dirty="0" err="1" smtClean="0"/>
              <a:t>Multidimension</a:t>
            </a:r>
            <a:r>
              <a:rPr lang="en-US" dirty="0" smtClean="0"/>
              <a:t> Tools-&gt;Make </a:t>
            </a:r>
            <a:r>
              <a:rPr lang="en-US" dirty="0" err="1" smtClean="0"/>
              <a:t>NetCDF</a:t>
            </a:r>
            <a:r>
              <a:rPr lang="en-US" dirty="0" smtClean="0"/>
              <a:t> Raster Layer</a:t>
            </a:r>
          </a:p>
          <a:p>
            <a:pPr marL="282575" indent="-282575">
              <a:buClr>
                <a:schemeClr val="accent2"/>
              </a:buClr>
            </a:pPr>
            <a:endParaRPr lang="en-US" dirty="0" smtClean="0"/>
          </a:p>
          <a:p>
            <a:pPr marL="282575" indent="-282575">
              <a:buClr>
                <a:schemeClr val="accent2"/>
              </a:buClr>
            </a:pPr>
            <a:endParaRPr lang="en-US" dirty="0" smtClean="0"/>
          </a:p>
          <a:p>
            <a:pPr marL="282575" indent="-282575">
              <a:buClr>
                <a:schemeClr val="accent2"/>
              </a:buClr>
            </a:pPr>
            <a:r>
              <a:rPr lang="en-US" dirty="0" smtClean="0"/>
              <a:t>Menu-driven configuration to maximize usefulness</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7" name="Picture 6"/>
          <p:cNvPicPr>
            <a:picLocks noChangeAspect="1"/>
          </p:cNvPicPr>
          <p:nvPr/>
        </p:nvPicPr>
        <p:blipFill>
          <a:blip r:embed="rId5"/>
          <a:stretch>
            <a:fillRect/>
          </a:stretch>
        </p:blipFill>
        <p:spPr>
          <a:xfrm>
            <a:off x="5561154" y="674338"/>
            <a:ext cx="6363588" cy="5220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6168746"/>
      </p:ext>
    </p:extLst>
  </p:cSld>
  <p:clrMapOvr>
    <a:masterClrMapping/>
  </p:clrMapOvr>
  <mc:AlternateContent xmlns:mc="http://schemas.openxmlformats.org/markup-compatibility/2006" xmlns:p14="http://schemas.microsoft.com/office/powerpoint/2010/main">
    <mc:Choice Requires="p14">
      <p:transition spd="slow" p14:dur="2000" advTm="14331"/>
    </mc:Choice>
    <mc:Fallback xmlns="">
      <p:transition spd="slow" advTm="14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 Time Slider for the Map</a:t>
            </a:r>
            <a:endParaRPr lang="en-US" dirty="0"/>
          </a:p>
        </p:txBody>
      </p:sp>
      <p:sp>
        <p:nvSpPr>
          <p:cNvPr id="6" name="Content Placeholder 2"/>
          <p:cNvSpPr txBox="1">
            <a:spLocks/>
          </p:cNvSpPr>
          <p:nvPr/>
        </p:nvSpPr>
        <p:spPr>
          <a:xfrm>
            <a:off x="964547" y="1630651"/>
            <a:ext cx="3930983" cy="14374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Select the ‘Time Slider’ icon to activate the slider control</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3" name="Picture 2"/>
          <p:cNvPicPr>
            <a:picLocks noChangeAspect="1"/>
          </p:cNvPicPr>
          <p:nvPr/>
        </p:nvPicPr>
        <p:blipFill>
          <a:blip r:embed="rId5"/>
          <a:stretch>
            <a:fillRect/>
          </a:stretch>
        </p:blipFill>
        <p:spPr>
          <a:xfrm>
            <a:off x="5860194" y="1394208"/>
            <a:ext cx="5992852" cy="4394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253139" y="3742778"/>
            <a:ext cx="5353797" cy="1114581"/>
          </a:xfrm>
          <a:prstGeom prst="rect">
            <a:avLst/>
          </a:prstGeom>
          <a:ln>
            <a:solidFill>
              <a:schemeClr val="accent1"/>
            </a:solidFill>
          </a:ln>
        </p:spPr>
      </p:pic>
      <p:sp>
        <p:nvSpPr>
          <p:cNvPr id="4" name="Curved Left Arrow 3"/>
          <p:cNvSpPr/>
          <p:nvPr/>
        </p:nvSpPr>
        <p:spPr>
          <a:xfrm rot="4208116">
            <a:off x="6229925" y="163188"/>
            <a:ext cx="710251" cy="751589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68791196"/>
      </p:ext>
    </p:extLst>
  </p:cSld>
  <p:clrMapOvr>
    <a:masterClrMapping/>
  </p:clrMapOvr>
  <mc:AlternateContent xmlns:mc="http://schemas.openxmlformats.org/markup-compatibility/2006" xmlns:p14="http://schemas.microsoft.com/office/powerpoint/2010/main">
    <mc:Choice Requires="p14">
      <p:transition spd="slow" p14:dur="2000" advTm="12352"/>
    </mc:Choice>
    <mc:Fallback xmlns="">
      <p:transition spd="slow" advTm="1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 Data to Geospatial Database</a:t>
            </a:r>
            <a:endParaRPr lang="en-US" dirty="0"/>
          </a:p>
        </p:txBody>
      </p:sp>
      <p:sp>
        <p:nvSpPr>
          <p:cNvPr id="6" name="Content Placeholder 2"/>
          <p:cNvSpPr txBox="1">
            <a:spLocks/>
          </p:cNvSpPr>
          <p:nvPr/>
        </p:nvSpPr>
        <p:spPr>
          <a:xfrm>
            <a:off x="964547" y="1630650"/>
            <a:ext cx="4574607" cy="4312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Right-mouse-click on layer -&gt; Click Data -&gt; Export Data</a:t>
            </a:r>
          </a:p>
          <a:p>
            <a:pPr marL="282575" indent="-282575">
              <a:buClr>
                <a:schemeClr val="accent2"/>
              </a:buClr>
            </a:pPr>
            <a:endParaRPr lang="en-US" dirty="0" smtClean="0"/>
          </a:p>
          <a:p>
            <a:pPr marL="282575" indent="-282575">
              <a:buClr>
                <a:schemeClr val="accent2"/>
              </a:buClr>
            </a:pPr>
            <a:r>
              <a:rPr lang="en-US" dirty="0" smtClean="0"/>
              <a:t>Set the desired </a:t>
            </a:r>
            <a:r>
              <a:rPr lang="en-US" dirty="0" err="1" smtClean="0"/>
              <a:t>GeoDatabase</a:t>
            </a:r>
            <a:r>
              <a:rPr lang="en-US" dirty="0" smtClean="0"/>
              <a:t> location</a:t>
            </a:r>
          </a:p>
          <a:p>
            <a:pPr marL="282575" indent="-282575">
              <a:buClr>
                <a:schemeClr val="accent2"/>
              </a:buClr>
            </a:pPr>
            <a:endParaRPr lang="en-US" dirty="0" smtClean="0"/>
          </a:p>
          <a:p>
            <a:pPr marL="282575" indent="-282575">
              <a:buClr>
                <a:schemeClr val="accent2"/>
              </a:buClr>
            </a:pPr>
            <a:r>
              <a:rPr lang="en-US" dirty="0" smtClean="0"/>
              <a:t>Select Export</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4" name="Picture 3"/>
          <p:cNvPicPr>
            <a:picLocks noChangeAspect="1"/>
          </p:cNvPicPr>
          <p:nvPr/>
        </p:nvPicPr>
        <p:blipFill>
          <a:blip r:embed="rId6"/>
          <a:stretch>
            <a:fillRect/>
          </a:stretch>
        </p:blipFill>
        <p:spPr>
          <a:xfrm>
            <a:off x="6980815" y="1476741"/>
            <a:ext cx="3781953" cy="311511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8455620"/>
      </p:ext>
    </p:extLst>
  </p:cSld>
  <p:clrMapOvr>
    <a:masterClrMapping/>
  </p:clrMapOvr>
  <mc:AlternateContent xmlns:mc="http://schemas.openxmlformats.org/markup-compatibility/2006" xmlns:p14="http://schemas.microsoft.com/office/powerpoint/2010/main">
    <mc:Choice Requires="p14">
      <p:transition spd="slow" p14:dur="2000" advTm="19616"/>
    </mc:Choice>
    <mc:Fallback xmlns="">
      <p:transition spd="slow" advTm="1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ular Callout 21"/>
          <p:cNvSpPr/>
          <p:nvPr/>
        </p:nvSpPr>
        <p:spPr>
          <a:xfrm rot="5400000">
            <a:off x="5777838" y="52071"/>
            <a:ext cx="5303791" cy="6420100"/>
          </a:xfrm>
          <a:custGeom>
            <a:avLst/>
            <a:gdLst>
              <a:gd name="connsiteX0" fmla="*/ 0 w 5148197"/>
              <a:gd name="connsiteY0" fmla="*/ 0 h 3863629"/>
              <a:gd name="connsiteX1" fmla="*/ 858033 w 5148197"/>
              <a:gd name="connsiteY1" fmla="*/ 0 h 3863629"/>
              <a:gd name="connsiteX2" fmla="*/ 858033 w 5148197"/>
              <a:gd name="connsiteY2" fmla="*/ 0 h 3863629"/>
              <a:gd name="connsiteX3" fmla="*/ 2145082 w 5148197"/>
              <a:gd name="connsiteY3" fmla="*/ 0 h 3863629"/>
              <a:gd name="connsiteX4" fmla="*/ 5148197 w 5148197"/>
              <a:gd name="connsiteY4" fmla="*/ 0 h 3863629"/>
              <a:gd name="connsiteX5" fmla="*/ 5148197 w 5148197"/>
              <a:gd name="connsiteY5" fmla="*/ 2253784 h 3863629"/>
              <a:gd name="connsiteX6" fmla="*/ 5148197 w 5148197"/>
              <a:gd name="connsiteY6" fmla="*/ 2253784 h 3863629"/>
              <a:gd name="connsiteX7" fmla="*/ 5148197 w 5148197"/>
              <a:gd name="connsiteY7" fmla="*/ 3219691 h 3863629"/>
              <a:gd name="connsiteX8" fmla="*/ 5148197 w 5148197"/>
              <a:gd name="connsiteY8" fmla="*/ 3863629 h 3863629"/>
              <a:gd name="connsiteX9" fmla="*/ 2145082 w 5148197"/>
              <a:gd name="connsiteY9" fmla="*/ 3863629 h 3863629"/>
              <a:gd name="connsiteX10" fmla="*/ 1952505 w 5148197"/>
              <a:gd name="connsiteY10" fmla="*/ 4872654 h 3863629"/>
              <a:gd name="connsiteX11" fmla="*/ 858033 w 5148197"/>
              <a:gd name="connsiteY11" fmla="*/ 3863629 h 3863629"/>
              <a:gd name="connsiteX12" fmla="*/ 0 w 5148197"/>
              <a:gd name="connsiteY12" fmla="*/ 3863629 h 3863629"/>
              <a:gd name="connsiteX13" fmla="*/ 0 w 5148197"/>
              <a:gd name="connsiteY13" fmla="*/ 3219691 h 3863629"/>
              <a:gd name="connsiteX14" fmla="*/ 0 w 5148197"/>
              <a:gd name="connsiteY14" fmla="*/ 2253784 h 3863629"/>
              <a:gd name="connsiteX15" fmla="*/ 0 w 5148197"/>
              <a:gd name="connsiteY15" fmla="*/ 2253784 h 3863629"/>
              <a:gd name="connsiteX16" fmla="*/ 0 w 5148197"/>
              <a:gd name="connsiteY16" fmla="*/ 0 h 3863629"/>
              <a:gd name="connsiteX0" fmla="*/ 0 w 5148197"/>
              <a:gd name="connsiteY0" fmla="*/ 0 h 4872654"/>
              <a:gd name="connsiteX1" fmla="*/ 858033 w 5148197"/>
              <a:gd name="connsiteY1" fmla="*/ 0 h 4872654"/>
              <a:gd name="connsiteX2" fmla="*/ 858033 w 5148197"/>
              <a:gd name="connsiteY2" fmla="*/ 0 h 4872654"/>
              <a:gd name="connsiteX3" fmla="*/ 2145082 w 5148197"/>
              <a:gd name="connsiteY3" fmla="*/ 0 h 4872654"/>
              <a:gd name="connsiteX4" fmla="*/ 5148197 w 5148197"/>
              <a:gd name="connsiteY4" fmla="*/ 0 h 4872654"/>
              <a:gd name="connsiteX5" fmla="*/ 5148197 w 5148197"/>
              <a:gd name="connsiteY5" fmla="*/ 2253784 h 4872654"/>
              <a:gd name="connsiteX6" fmla="*/ 5148197 w 5148197"/>
              <a:gd name="connsiteY6" fmla="*/ 2253784 h 4872654"/>
              <a:gd name="connsiteX7" fmla="*/ 5148197 w 5148197"/>
              <a:gd name="connsiteY7" fmla="*/ 3219691 h 4872654"/>
              <a:gd name="connsiteX8" fmla="*/ 5148197 w 5148197"/>
              <a:gd name="connsiteY8" fmla="*/ 3863629 h 4872654"/>
              <a:gd name="connsiteX9" fmla="*/ 2145082 w 5148197"/>
              <a:gd name="connsiteY9" fmla="*/ 3863629 h 4872654"/>
              <a:gd name="connsiteX10" fmla="*/ 1952505 w 5148197"/>
              <a:gd name="connsiteY10" fmla="*/ 4872654 h 4872654"/>
              <a:gd name="connsiteX11" fmla="*/ 1797485 w 5148197"/>
              <a:gd name="connsiteY11" fmla="*/ 3851103 h 4872654"/>
              <a:gd name="connsiteX12" fmla="*/ 0 w 5148197"/>
              <a:gd name="connsiteY12" fmla="*/ 3863629 h 4872654"/>
              <a:gd name="connsiteX13" fmla="*/ 0 w 5148197"/>
              <a:gd name="connsiteY13" fmla="*/ 3219691 h 4872654"/>
              <a:gd name="connsiteX14" fmla="*/ 0 w 5148197"/>
              <a:gd name="connsiteY14" fmla="*/ 2253784 h 4872654"/>
              <a:gd name="connsiteX15" fmla="*/ 0 w 5148197"/>
              <a:gd name="connsiteY15" fmla="*/ 2253784 h 4872654"/>
              <a:gd name="connsiteX16" fmla="*/ 0 w 5148197"/>
              <a:gd name="connsiteY16" fmla="*/ 0 h 4872654"/>
              <a:gd name="connsiteX0" fmla="*/ 0 w 5148197"/>
              <a:gd name="connsiteY0" fmla="*/ 0 h 4872654"/>
              <a:gd name="connsiteX1" fmla="*/ 858033 w 5148197"/>
              <a:gd name="connsiteY1" fmla="*/ 0 h 4872654"/>
              <a:gd name="connsiteX2" fmla="*/ 858033 w 5148197"/>
              <a:gd name="connsiteY2" fmla="*/ 0 h 4872654"/>
              <a:gd name="connsiteX3" fmla="*/ 2145082 w 5148197"/>
              <a:gd name="connsiteY3" fmla="*/ 0 h 4872654"/>
              <a:gd name="connsiteX4" fmla="*/ 5148197 w 5148197"/>
              <a:gd name="connsiteY4" fmla="*/ 0 h 4872654"/>
              <a:gd name="connsiteX5" fmla="*/ 5148197 w 5148197"/>
              <a:gd name="connsiteY5" fmla="*/ 2253784 h 4872654"/>
              <a:gd name="connsiteX6" fmla="*/ 5148197 w 5148197"/>
              <a:gd name="connsiteY6" fmla="*/ 2253784 h 4872654"/>
              <a:gd name="connsiteX7" fmla="*/ 5148197 w 5148197"/>
              <a:gd name="connsiteY7" fmla="*/ 3219691 h 4872654"/>
              <a:gd name="connsiteX8" fmla="*/ 5148197 w 5148197"/>
              <a:gd name="connsiteY8" fmla="*/ 3863629 h 4872654"/>
              <a:gd name="connsiteX9" fmla="*/ 2145082 w 5148197"/>
              <a:gd name="connsiteY9" fmla="*/ 3863629 h 4872654"/>
              <a:gd name="connsiteX10" fmla="*/ 1952505 w 5148197"/>
              <a:gd name="connsiteY10" fmla="*/ 4872654 h 4872654"/>
              <a:gd name="connsiteX11" fmla="*/ 1784961 w 5148197"/>
              <a:gd name="connsiteY11" fmla="*/ 3863629 h 4872654"/>
              <a:gd name="connsiteX12" fmla="*/ 0 w 5148197"/>
              <a:gd name="connsiteY12" fmla="*/ 3863629 h 4872654"/>
              <a:gd name="connsiteX13" fmla="*/ 0 w 5148197"/>
              <a:gd name="connsiteY13" fmla="*/ 3219691 h 4872654"/>
              <a:gd name="connsiteX14" fmla="*/ 0 w 5148197"/>
              <a:gd name="connsiteY14" fmla="*/ 2253784 h 4872654"/>
              <a:gd name="connsiteX15" fmla="*/ 0 w 5148197"/>
              <a:gd name="connsiteY15" fmla="*/ 2253784 h 4872654"/>
              <a:gd name="connsiteX16" fmla="*/ 0 w 5148197"/>
              <a:gd name="connsiteY16" fmla="*/ 0 h 4872654"/>
              <a:gd name="connsiteX0" fmla="*/ 0 w 5148197"/>
              <a:gd name="connsiteY0" fmla="*/ 0 h 6420100"/>
              <a:gd name="connsiteX1" fmla="*/ 858033 w 5148197"/>
              <a:gd name="connsiteY1" fmla="*/ 0 h 6420100"/>
              <a:gd name="connsiteX2" fmla="*/ 858033 w 5148197"/>
              <a:gd name="connsiteY2" fmla="*/ 0 h 6420100"/>
              <a:gd name="connsiteX3" fmla="*/ 2145082 w 5148197"/>
              <a:gd name="connsiteY3" fmla="*/ 0 h 6420100"/>
              <a:gd name="connsiteX4" fmla="*/ 5148197 w 5148197"/>
              <a:gd name="connsiteY4" fmla="*/ 0 h 6420100"/>
              <a:gd name="connsiteX5" fmla="*/ 5148197 w 5148197"/>
              <a:gd name="connsiteY5" fmla="*/ 2253784 h 6420100"/>
              <a:gd name="connsiteX6" fmla="*/ 5148197 w 5148197"/>
              <a:gd name="connsiteY6" fmla="*/ 2253784 h 6420100"/>
              <a:gd name="connsiteX7" fmla="*/ 5148197 w 5148197"/>
              <a:gd name="connsiteY7" fmla="*/ 3219691 h 6420100"/>
              <a:gd name="connsiteX8" fmla="*/ 5148197 w 5148197"/>
              <a:gd name="connsiteY8" fmla="*/ 3863629 h 6420100"/>
              <a:gd name="connsiteX9" fmla="*/ 2145082 w 5148197"/>
              <a:gd name="connsiteY9" fmla="*/ 3863629 h 6420100"/>
              <a:gd name="connsiteX10" fmla="*/ 1372170 w 5148197"/>
              <a:gd name="connsiteY10" fmla="*/ 6420100 h 6420100"/>
              <a:gd name="connsiteX11" fmla="*/ 1784961 w 5148197"/>
              <a:gd name="connsiteY11" fmla="*/ 3863629 h 6420100"/>
              <a:gd name="connsiteX12" fmla="*/ 0 w 5148197"/>
              <a:gd name="connsiteY12" fmla="*/ 3863629 h 6420100"/>
              <a:gd name="connsiteX13" fmla="*/ 0 w 5148197"/>
              <a:gd name="connsiteY13" fmla="*/ 3219691 h 6420100"/>
              <a:gd name="connsiteX14" fmla="*/ 0 w 5148197"/>
              <a:gd name="connsiteY14" fmla="*/ 2253784 h 6420100"/>
              <a:gd name="connsiteX15" fmla="*/ 0 w 5148197"/>
              <a:gd name="connsiteY15" fmla="*/ 2253784 h 6420100"/>
              <a:gd name="connsiteX16" fmla="*/ 0 w 5148197"/>
              <a:gd name="connsiteY16" fmla="*/ 0 h 642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48197" h="6420100">
                <a:moveTo>
                  <a:pt x="0" y="0"/>
                </a:moveTo>
                <a:lnTo>
                  <a:pt x="858033" y="0"/>
                </a:lnTo>
                <a:lnTo>
                  <a:pt x="858033" y="0"/>
                </a:lnTo>
                <a:lnTo>
                  <a:pt x="2145082" y="0"/>
                </a:lnTo>
                <a:lnTo>
                  <a:pt x="5148197" y="0"/>
                </a:lnTo>
                <a:lnTo>
                  <a:pt x="5148197" y="2253784"/>
                </a:lnTo>
                <a:lnTo>
                  <a:pt x="5148197" y="2253784"/>
                </a:lnTo>
                <a:lnTo>
                  <a:pt x="5148197" y="3219691"/>
                </a:lnTo>
                <a:lnTo>
                  <a:pt x="5148197" y="3863629"/>
                </a:lnTo>
                <a:lnTo>
                  <a:pt x="2145082" y="3863629"/>
                </a:lnTo>
                <a:lnTo>
                  <a:pt x="1372170" y="6420100"/>
                </a:lnTo>
                <a:lnTo>
                  <a:pt x="1784961" y="3863629"/>
                </a:lnTo>
                <a:lnTo>
                  <a:pt x="0" y="3863629"/>
                </a:lnTo>
                <a:lnTo>
                  <a:pt x="0" y="3219691"/>
                </a:lnTo>
                <a:lnTo>
                  <a:pt x="0" y="2253784"/>
                </a:lnTo>
                <a:lnTo>
                  <a:pt x="0" y="2253784"/>
                </a:lnTo>
                <a:lnTo>
                  <a:pt x="0" y="0"/>
                </a:lnTo>
                <a:close/>
              </a:path>
            </a:pathLst>
          </a:cu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37745" y="1306923"/>
            <a:ext cx="7029017" cy="5008850"/>
          </a:xfrm>
        </p:spPr>
        <p:txBody>
          <a:bodyPr>
            <a:noAutofit/>
          </a:bodyPr>
          <a:lstStyle/>
          <a:p>
            <a:pPr marL="282575" indent="-282575">
              <a:buClr>
                <a:schemeClr val="accent2"/>
              </a:buClr>
              <a:buFont typeface="Arial" pitchFamily="34" charset="0"/>
              <a:buChar char="•"/>
            </a:pPr>
            <a:endParaRPr lang="en-US" sz="2000" dirty="0" smtClean="0"/>
          </a:p>
          <a:p>
            <a:pPr marL="282575" indent="-282575">
              <a:buClr>
                <a:schemeClr val="accent2"/>
              </a:buClr>
              <a:buFont typeface="Arial" pitchFamily="34" charset="0"/>
              <a:buChar char="•"/>
            </a:pPr>
            <a:r>
              <a:rPr lang="en-US" sz="2000" b="1" dirty="0" smtClean="0"/>
              <a:t>Drag-n-drop</a:t>
            </a:r>
            <a:r>
              <a:rPr lang="en-US" sz="2000" dirty="0" smtClean="0"/>
              <a:t> </a:t>
            </a:r>
          </a:p>
          <a:p>
            <a:pPr marL="739775" lvl="1" indent="-282575">
              <a:buClr>
                <a:schemeClr val="accent2"/>
              </a:buClr>
            </a:pPr>
            <a:r>
              <a:rPr lang="en-US" sz="1600" dirty="0" err="1" smtClean="0"/>
              <a:t>GeoTIFF</a:t>
            </a:r>
            <a:r>
              <a:rPr lang="en-US" sz="1600" dirty="0" smtClean="0"/>
              <a:t>, HDF, </a:t>
            </a:r>
            <a:r>
              <a:rPr lang="en-US" sz="1600" dirty="0" err="1" smtClean="0"/>
              <a:t>NetCDF</a:t>
            </a:r>
            <a:r>
              <a:rPr lang="en-US" sz="1600" dirty="0" smtClean="0"/>
              <a:t>, JPEG2000</a:t>
            </a:r>
          </a:p>
          <a:p>
            <a:pPr marL="282575" indent="-282575">
              <a:buClr>
                <a:schemeClr val="accent2"/>
              </a:buClr>
              <a:buFont typeface="Arial" pitchFamily="34" charset="0"/>
              <a:buChar char="•"/>
            </a:pPr>
            <a:r>
              <a:rPr lang="en-US" sz="2000" b="1" dirty="0" err="1" smtClean="0"/>
              <a:t>Multidimension</a:t>
            </a:r>
            <a:r>
              <a:rPr lang="en-US" sz="2000" b="1" dirty="0" smtClean="0"/>
              <a:t> Toolbox</a:t>
            </a:r>
          </a:p>
          <a:p>
            <a:pPr marL="739775" lvl="1" indent="-282575">
              <a:buClr>
                <a:schemeClr val="accent2"/>
              </a:buClr>
            </a:pPr>
            <a:r>
              <a:rPr lang="en-US" sz="1600" dirty="0" smtClean="0"/>
              <a:t>Make </a:t>
            </a:r>
            <a:r>
              <a:rPr lang="en-US" sz="1600" dirty="0" err="1" smtClean="0"/>
              <a:t>NetCDF</a:t>
            </a:r>
            <a:r>
              <a:rPr lang="en-US" sz="1600" dirty="0" smtClean="0"/>
              <a:t> Raster </a:t>
            </a:r>
            <a:r>
              <a:rPr lang="en-US" sz="1600" dirty="0"/>
              <a:t>Layer </a:t>
            </a:r>
            <a:r>
              <a:rPr lang="en-US" sz="1200" dirty="0"/>
              <a:t>(</a:t>
            </a:r>
            <a:r>
              <a:rPr lang="en-US" sz="1200" dirty="0" err="1"/>
              <a:t>ArcToolbox</a:t>
            </a:r>
            <a:r>
              <a:rPr lang="en-US" sz="1200" dirty="0"/>
              <a:t>-&gt;Multidimensional Tools</a:t>
            </a:r>
            <a:r>
              <a:rPr lang="en-US" sz="1200" dirty="0" smtClean="0"/>
              <a:t>)</a:t>
            </a:r>
            <a:endParaRPr lang="en-US" sz="2000" dirty="0"/>
          </a:p>
          <a:p>
            <a:pPr marL="282575" indent="-282575">
              <a:buClr>
                <a:schemeClr val="accent2"/>
              </a:buClr>
              <a:buFont typeface="Arial" pitchFamily="34" charset="0"/>
              <a:buChar char="•"/>
            </a:pPr>
            <a:endParaRPr lang="en-US" sz="2000" dirty="0" smtClean="0"/>
          </a:p>
          <a:p>
            <a:pPr marL="282575" indent="-282575">
              <a:buClr>
                <a:schemeClr val="accent2"/>
              </a:buClr>
              <a:buFont typeface="Arial" pitchFamily="34" charset="0"/>
              <a:buChar char="•"/>
            </a:pPr>
            <a:r>
              <a:rPr lang="en-US" sz="2000" b="1" dirty="0" smtClean="0"/>
              <a:t>EDC</a:t>
            </a:r>
            <a:r>
              <a:rPr lang="en-US" sz="2000" dirty="0" smtClean="0"/>
              <a:t> (Environmental Data Connector)</a:t>
            </a:r>
          </a:p>
          <a:p>
            <a:pPr marL="282575" indent="-282575">
              <a:buClr>
                <a:schemeClr val="accent2"/>
              </a:buClr>
              <a:buFont typeface="Arial" pitchFamily="34" charset="0"/>
              <a:buChar char="•"/>
            </a:pPr>
            <a:r>
              <a:rPr lang="en-US" sz="2000" dirty="0" smtClean="0"/>
              <a:t>Programmatically:  Python, </a:t>
            </a:r>
            <a:r>
              <a:rPr lang="en-US" sz="2000" dirty="0" err="1" smtClean="0"/>
              <a:t>Jupyter</a:t>
            </a:r>
            <a:r>
              <a:rPr lang="en-US" sz="2000" dirty="0" smtClean="0"/>
              <a:t> Notebooks</a:t>
            </a:r>
          </a:p>
          <a:p>
            <a:pPr marL="282575" indent="-282575">
              <a:buClr>
                <a:schemeClr val="accent2"/>
              </a:buClr>
            </a:pPr>
            <a:endParaRPr lang="en-US" sz="2000" dirty="0" smtClean="0"/>
          </a:p>
          <a:p>
            <a:pPr marL="282575" indent="-282575">
              <a:buClr>
                <a:schemeClr val="accent2"/>
              </a:buClr>
            </a:pPr>
            <a:r>
              <a:rPr lang="en-US" sz="2000" dirty="0" err="1" smtClean="0"/>
              <a:t>Multidimension</a:t>
            </a:r>
            <a:r>
              <a:rPr lang="en-US" sz="2000" dirty="0" smtClean="0"/>
              <a:t> </a:t>
            </a:r>
            <a:r>
              <a:rPr lang="en-US" sz="2000" dirty="0"/>
              <a:t>Toolbox</a:t>
            </a:r>
          </a:p>
          <a:p>
            <a:pPr marL="739775" lvl="1" indent="-282575">
              <a:buClr>
                <a:schemeClr val="accent2"/>
              </a:buClr>
            </a:pPr>
            <a:r>
              <a:rPr lang="en-US" sz="1600" dirty="0"/>
              <a:t>Make </a:t>
            </a:r>
            <a:r>
              <a:rPr lang="en-US" sz="1600" dirty="0" err="1"/>
              <a:t>OpenDAP</a:t>
            </a:r>
            <a:r>
              <a:rPr lang="en-US" sz="1600" dirty="0"/>
              <a:t> Raster Layer </a:t>
            </a:r>
            <a:r>
              <a:rPr lang="en-US" sz="1200" dirty="0"/>
              <a:t>(</a:t>
            </a:r>
            <a:r>
              <a:rPr lang="en-US" sz="1200" dirty="0" err="1"/>
              <a:t>ArcToolbox</a:t>
            </a:r>
            <a:r>
              <a:rPr lang="en-US" sz="1200" dirty="0"/>
              <a:t>-&gt;Multidimensional Tools)</a:t>
            </a:r>
            <a:endParaRPr lang="en-US" sz="1100" dirty="0"/>
          </a:p>
          <a:p>
            <a:pPr marL="282575" indent="-282575">
              <a:buClr>
                <a:schemeClr val="accent2"/>
              </a:buClr>
              <a:buFont typeface="Arial" pitchFamily="34" charset="0"/>
              <a:buChar char="•"/>
            </a:pPr>
            <a:r>
              <a:rPr lang="en-US" sz="2000" dirty="0" smtClean="0"/>
              <a:t>WMS and WCS</a:t>
            </a:r>
          </a:p>
        </p:txBody>
      </p:sp>
      <p:sp>
        <p:nvSpPr>
          <p:cNvPr id="6" name="Title 1"/>
          <p:cNvSpPr>
            <a:spLocks noGrp="1"/>
          </p:cNvSpPr>
          <p:nvPr>
            <p:ph type="title"/>
          </p:nvPr>
        </p:nvSpPr>
        <p:spPr>
          <a:xfrm>
            <a:off x="1097280" y="286603"/>
            <a:ext cx="10058400" cy="1450757"/>
          </a:xfrm>
        </p:spPr>
        <p:txBody>
          <a:bodyPr/>
          <a:lstStyle/>
          <a:p>
            <a:r>
              <a:rPr lang="en-US" dirty="0" smtClean="0"/>
              <a:t>Recap Methods to add Satellite Data</a:t>
            </a:r>
            <a:endParaRPr lang="en-US" dirty="0"/>
          </a:p>
        </p:txBody>
      </p:sp>
      <p:grpSp>
        <p:nvGrpSpPr>
          <p:cNvPr id="10" name="Group 9"/>
          <p:cNvGrpSpPr/>
          <p:nvPr/>
        </p:nvGrpSpPr>
        <p:grpSpPr>
          <a:xfrm>
            <a:off x="4447462" y="2468031"/>
            <a:ext cx="893736" cy="190527"/>
            <a:chOff x="4808796" y="4096720"/>
            <a:chExt cx="893736" cy="190527"/>
          </a:xfrm>
        </p:grpSpPr>
        <p:pic>
          <p:nvPicPr>
            <p:cNvPr id="2" name="Picture 1"/>
            <p:cNvPicPr>
              <a:picLocks noChangeAspect="1"/>
            </p:cNvPicPr>
            <p:nvPr/>
          </p:nvPicPr>
          <p:blipFill>
            <a:blip r:embed="rId5"/>
            <a:stretch>
              <a:fillRect/>
            </a:stretch>
          </p:blipFill>
          <p:spPr>
            <a:xfrm>
              <a:off x="5141348" y="4101483"/>
              <a:ext cx="238158" cy="181000"/>
            </a:xfrm>
            <a:prstGeom prst="rect">
              <a:avLst/>
            </a:prstGeom>
          </p:spPr>
        </p:pic>
        <p:pic>
          <p:nvPicPr>
            <p:cNvPr id="4" name="Picture 3"/>
            <p:cNvPicPr>
              <a:picLocks noChangeAspect="1"/>
            </p:cNvPicPr>
            <p:nvPr/>
          </p:nvPicPr>
          <p:blipFill>
            <a:blip r:embed="rId6"/>
            <a:stretch>
              <a:fillRect/>
            </a:stretch>
          </p:blipFill>
          <p:spPr>
            <a:xfrm>
              <a:off x="4808796" y="4106246"/>
              <a:ext cx="209579" cy="171474"/>
            </a:xfrm>
            <a:prstGeom prst="rect">
              <a:avLst/>
            </a:prstGeom>
          </p:spPr>
        </p:pic>
        <p:pic>
          <p:nvPicPr>
            <p:cNvPr id="5" name="Picture 4"/>
            <p:cNvPicPr>
              <a:picLocks noChangeAspect="1"/>
            </p:cNvPicPr>
            <p:nvPr/>
          </p:nvPicPr>
          <p:blipFill>
            <a:blip r:embed="rId7"/>
            <a:stretch>
              <a:fillRect/>
            </a:stretch>
          </p:blipFill>
          <p:spPr>
            <a:xfrm>
              <a:off x="5502479" y="4096720"/>
              <a:ext cx="200053" cy="190527"/>
            </a:xfrm>
            <a:prstGeom prst="rect">
              <a:avLst/>
            </a:prstGeom>
          </p:spPr>
        </p:pic>
        <p:cxnSp>
          <p:nvCxnSpPr>
            <p:cNvPr id="9" name="Straight Arrow Connector 8"/>
            <p:cNvCxnSpPr/>
            <p:nvPr/>
          </p:nvCxnSpPr>
          <p:spPr>
            <a:xfrm flipV="1">
              <a:off x="5027900"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380325"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8"/>
          <a:stretch>
            <a:fillRect/>
          </a:stretch>
        </p:blipFill>
        <p:spPr>
          <a:xfrm>
            <a:off x="5832898" y="3558856"/>
            <a:ext cx="285790" cy="181000"/>
          </a:xfrm>
          <a:prstGeom prst="rect">
            <a:avLst/>
          </a:prstGeom>
        </p:spPr>
      </p:pic>
      <p:grpSp>
        <p:nvGrpSpPr>
          <p:cNvPr id="21" name="Group 20"/>
          <p:cNvGrpSpPr/>
          <p:nvPr/>
        </p:nvGrpSpPr>
        <p:grpSpPr>
          <a:xfrm>
            <a:off x="8066762" y="811103"/>
            <a:ext cx="3314500" cy="4902035"/>
            <a:chOff x="6919264" y="-1034975"/>
            <a:chExt cx="4788303" cy="7382613"/>
          </a:xfrm>
        </p:grpSpPr>
        <p:pic>
          <p:nvPicPr>
            <p:cNvPr id="7" name="Picture 6"/>
            <p:cNvPicPr>
              <a:picLocks noChangeAspect="1"/>
            </p:cNvPicPr>
            <p:nvPr/>
          </p:nvPicPr>
          <p:blipFill>
            <a:blip r:embed="rId9"/>
            <a:stretch>
              <a:fillRect/>
            </a:stretch>
          </p:blipFill>
          <p:spPr>
            <a:xfrm>
              <a:off x="6919264" y="-1034975"/>
              <a:ext cx="4762500" cy="3867150"/>
            </a:xfrm>
            <a:prstGeom prst="rect">
              <a:avLst/>
            </a:prstGeom>
          </p:spPr>
        </p:pic>
        <p:pic>
          <p:nvPicPr>
            <p:cNvPr id="8" name="Picture 7"/>
            <p:cNvPicPr>
              <a:picLocks noChangeAspect="1"/>
            </p:cNvPicPr>
            <p:nvPr/>
          </p:nvPicPr>
          <p:blipFill>
            <a:blip r:embed="rId10"/>
            <a:stretch>
              <a:fillRect/>
            </a:stretch>
          </p:blipFill>
          <p:spPr>
            <a:xfrm>
              <a:off x="6919264" y="2832175"/>
              <a:ext cx="4788303" cy="3515463"/>
            </a:xfrm>
            <a:prstGeom prst="rect">
              <a:avLst/>
            </a:prstGeom>
          </p:spPr>
        </p:pic>
      </p:grpSp>
      <p:sp>
        <p:nvSpPr>
          <p:cNvPr id="15" name="Curved Left Arrow 14"/>
          <p:cNvSpPr/>
          <p:nvPr/>
        </p:nvSpPr>
        <p:spPr>
          <a:xfrm>
            <a:off x="10011050" y="1981661"/>
            <a:ext cx="704850" cy="23926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p:cNvCxnSpPr/>
          <p:nvPr/>
        </p:nvCxnSpPr>
        <p:spPr>
          <a:xfrm>
            <a:off x="527538" y="3218919"/>
            <a:ext cx="6488724"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00625061"/>
      </p:ext>
    </p:extLst>
  </p:cSld>
  <p:clrMapOvr>
    <a:masterClrMapping/>
  </p:clrMapOvr>
  <mc:AlternateContent xmlns:mc="http://schemas.openxmlformats.org/markup-compatibility/2006" xmlns:p14="http://schemas.microsoft.com/office/powerpoint/2010/main">
    <mc:Choice Requires="p14">
      <p:transition spd="slow" p14:dur="2000" advTm="12160"/>
    </mc:Choice>
    <mc:Fallback xmlns="">
      <p:transition spd="slow" advTm="1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027" y="1833859"/>
            <a:ext cx="9694525" cy="4023360"/>
          </a:xfrm>
        </p:spPr>
        <p:txBody>
          <a:bodyPr>
            <a:normAutofit fontScale="70000" lnSpcReduction="20000"/>
          </a:bodyPr>
          <a:lstStyle/>
          <a:p>
            <a:pPr marL="282575" indent="-282575">
              <a:lnSpc>
                <a:spcPct val="110000"/>
              </a:lnSpc>
              <a:buClr>
                <a:schemeClr val="accent2"/>
              </a:buClr>
              <a:buFont typeface="Arial" pitchFamily="34" charset="0"/>
              <a:buChar char="•"/>
            </a:pPr>
            <a:r>
              <a:rPr lang="en-US" sz="3600" dirty="0" smtClean="0"/>
              <a:t>Component of the </a:t>
            </a:r>
            <a:r>
              <a:rPr lang="en-US" sz="3600" i="1" dirty="0" smtClean="0"/>
              <a:t>NOAA </a:t>
            </a:r>
            <a:r>
              <a:rPr lang="en-US" sz="3600" i="1" dirty="0" err="1" smtClean="0"/>
              <a:t>CoastWatch</a:t>
            </a:r>
            <a:r>
              <a:rPr lang="en-US" sz="3600" i="1" dirty="0" smtClean="0"/>
              <a:t> Satellite Training Course</a:t>
            </a:r>
          </a:p>
          <a:p>
            <a:pPr marL="282575" indent="-282575">
              <a:lnSpc>
                <a:spcPct val="110000"/>
              </a:lnSpc>
              <a:buClr>
                <a:schemeClr val="accent2"/>
              </a:buClr>
              <a:buFont typeface="Arial" pitchFamily="34" charset="0"/>
              <a:buChar char="•"/>
            </a:pPr>
            <a:endParaRPr lang="en-US" sz="3600" i="1" dirty="0"/>
          </a:p>
          <a:p>
            <a:pPr marL="282575" indent="-282575">
              <a:lnSpc>
                <a:spcPct val="110000"/>
              </a:lnSpc>
              <a:buClr>
                <a:schemeClr val="accent2"/>
              </a:buClr>
              <a:buFont typeface="Arial" pitchFamily="34" charset="0"/>
              <a:buChar char="•"/>
            </a:pPr>
            <a:r>
              <a:rPr lang="en-US" sz="3600" dirty="0" smtClean="0"/>
              <a:t>Comprised of 3 modules:  Data, Tools, Exercise(s)</a:t>
            </a:r>
          </a:p>
          <a:p>
            <a:pPr marL="282575" indent="-282575">
              <a:lnSpc>
                <a:spcPct val="110000"/>
              </a:lnSpc>
              <a:buClr>
                <a:schemeClr val="accent2"/>
              </a:buClr>
              <a:buFont typeface="Arial" pitchFamily="34" charset="0"/>
              <a:buChar char="•"/>
            </a:pPr>
            <a:endParaRPr lang="en-US" sz="3600" dirty="0" smtClean="0"/>
          </a:p>
          <a:p>
            <a:pPr marL="282575" indent="-282575">
              <a:lnSpc>
                <a:spcPct val="110000"/>
              </a:lnSpc>
              <a:buClr>
                <a:schemeClr val="accent2"/>
              </a:buClr>
              <a:buFont typeface="Arial" pitchFamily="34" charset="0"/>
              <a:buChar char="•"/>
            </a:pPr>
            <a:r>
              <a:rPr lang="en-US" sz="3600" dirty="0" smtClean="0"/>
              <a:t>Uses ESRI ArcMap, but techniques work with QGIS and other GIS software</a:t>
            </a:r>
          </a:p>
          <a:p>
            <a:pPr marL="282575" indent="-282575">
              <a:lnSpc>
                <a:spcPct val="110000"/>
              </a:lnSpc>
              <a:buClr>
                <a:schemeClr val="accent2"/>
              </a:buClr>
              <a:buFont typeface="Arial" pitchFamily="34" charset="0"/>
              <a:buChar char="•"/>
            </a:pPr>
            <a:endParaRPr lang="en-US" dirty="0"/>
          </a:p>
          <a:p>
            <a:pPr marL="282575" indent="-282575">
              <a:lnSpc>
                <a:spcPct val="110000"/>
              </a:lnSpc>
              <a:buClr>
                <a:schemeClr val="accent2"/>
              </a:buClr>
              <a:buFont typeface="Arial" pitchFamily="34" charset="0"/>
              <a:buChar char="•"/>
            </a:pPr>
            <a:r>
              <a:rPr lang="en-US" sz="3600" dirty="0" smtClean="0"/>
              <a:t>Updated from </a:t>
            </a:r>
            <a:r>
              <a:rPr lang="en-US" sz="3600" dirty="0" err="1" smtClean="0"/>
              <a:t>CoastWatch</a:t>
            </a:r>
            <a:r>
              <a:rPr lang="en-US" sz="3600" dirty="0" smtClean="0"/>
              <a:t> Satellite GIS training originally given in 2000 for avenue-based ArcView 3.1</a:t>
            </a:r>
          </a:p>
          <a:p>
            <a:pPr marL="282575" indent="-282575">
              <a:lnSpc>
                <a:spcPct val="110000"/>
              </a:lnSpc>
              <a:buClr>
                <a:schemeClr val="accent2"/>
              </a:buClr>
              <a:buFont typeface="Arial" pitchFamily="34" charset="0"/>
              <a:buChar char="•"/>
            </a:pPr>
            <a:endParaRPr lang="en-US" dirty="0"/>
          </a:p>
        </p:txBody>
      </p:sp>
      <p:sp>
        <p:nvSpPr>
          <p:cNvPr id="6" name="Title 1"/>
          <p:cNvSpPr>
            <a:spLocks noGrp="1"/>
          </p:cNvSpPr>
          <p:nvPr>
            <p:ph type="title"/>
          </p:nvPr>
        </p:nvSpPr>
        <p:spPr>
          <a:xfrm>
            <a:off x="1097280" y="286603"/>
            <a:ext cx="10058400" cy="1450757"/>
          </a:xfrm>
        </p:spPr>
        <p:txBody>
          <a:bodyPr/>
          <a:lstStyle/>
          <a:p>
            <a:r>
              <a:rPr lang="en-US" dirty="0" smtClean="0"/>
              <a:t>This Training</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9420682"/>
      </p:ext>
    </p:extLst>
  </p:cSld>
  <p:clrMapOvr>
    <a:masterClrMapping/>
  </p:clrMapOvr>
  <mc:AlternateContent xmlns:mc="http://schemas.openxmlformats.org/markup-compatibility/2006" xmlns:p14="http://schemas.microsoft.com/office/powerpoint/2010/main">
    <mc:Choice Requires="p14">
      <p:transition spd="slow" p14:dur="2000" advTm="15544"/>
    </mc:Choice>
    <mc:Fallback xmlns="">
      <p:transition spd="slow" advTm="15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Data Connector</a:t>
            </a:r>
            <a:endParaRPr lang="en-US" dirty="0"/>
          </a:p>
        </p:txBody>
      </p:sp>
      <p:sp>
        <p:nvSpPr>
          <p:cNvPr id="6" name="Content Placeholder 2"/>
          <p:cNvSpPr txBox="1">
            <a:spLocks/>
          </p:cNvSpPr>
          <p:nvPr/>
        </p:nvSpPr>
        <p:spPr>
          <a:xfrm>
            <a:off x="726120" y="1337120"/>
            <a:ext cx="5266488" cy="46939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lnSpc>
                <a:spcPct val="120000"/>
              </a:lnSpc>
              <a:buClr>
                <a:schemeClr val="accent2"/>
              </a:buClr>
            </a:pPr>
            <a:r>
              <a:rPr lang="en-US" sz="3600" dirty="0" smtClean="0"/>
              <a:t>Updated for ArcMap </a:t>
            </a:r>
            <a:r>
              <a:rPr lang="en-US" sz="3600" dirty="0" smtClean="0"/>
              <a:t>10.8 </a:t>
            </a:r>
          </a:p>
          <a:p>
            <a:pPr marL="282575" indent="-282575">
              <a:lnSpc>
                <a:spcPct val="120000"/>
              </a:lnSpc>
              <a:buClr>
                <a:schemeClr val="accent2"/>
              </a:buClr>
            </a:pPr>
            <a:r>
              <a:rPr lang="en-US" sz="3600" dirty="0" smtClean="0"/>
              <a:t>Connects </a:t>
            </a:r>
            <a:r>
              <a:rPr lang="en-US" sz="3600" dirty="0" smtClean="0"/>
              <a:t>to a variety of services</a:t>
            </a:r>
          </a:p>
          <a:p>
            <a:pPr marL="282575" indent="-282575">
              <a:lnSpc>
                <a:spcPct val="120000"/>
              </a:lnSpc>
              <a:buClr>
                <a:schemeClr val="accent2"/>
              </a:buClr>
            </a:pPr>
            <a:r>
              <a:rPr lang="en-US" sz="3600" dirty="0" smtClean="0"/>
              <a:t>Provides data listings</a:t>
            </a:r>
          </a:p>
          <a:p>
            <a:pPr marL="282575" indent="-282575">
              <a:lnSpc>
                <a:spcPct val="120000"/>
              </a:lnSpc>
              <a:buClr>
                <a:schemeClr val="accent2"/>
              </a:buClr>
            </a:pPr>
            <a:r>
              <a:rPr lang="en-US" sz="3600" dirty="0" smtClean="0"/>
              <a:t>Subsets by space and time to only retrieve data that is needed</a:t>
            </a:r>
          </a:p>
          <a:p>
            <a:pPr marL="282575" indent="-282575">
              <a:lnSpc>
                <a:spcPct val="120000"/>
              </a:lnSpc>
              <a:buClr>
                <a:schemeClr val="accent2"/>
              </a:buClr>
            </a:pPr>
            <a:r>
              <a:rPr lang="en-US" sz="3600" dirty="0" smtClean="0"/>
              <a:t>Simplifies import by automating the ‘layer properties’ steps</a:t>
            </a:r>
            <a:endParaRPr lang="en-US" dirty="0" smtClean="0"/>
          </a:p>
        </p:txBody>
      </p:sp>
      <p:pic>
        <p:nvPicPr>
          <p:cNvPr id="5" name="Picture 4"/>
          <p:cNvPicPr>
            <a:picLocks noChangeAspect="1"/>
          </p:cNvPicPr>
          <p:nvPr/>
        </p:nvPicPr>
        <p:blipFill>
          <a:blip r:embed="rId5"/>
          <a:stretch>
            <a:fillRect/>
          </a:stretch>
        </p:blipFill>
        <p:spPr>
          <a:xfrm>
            <a:off x="5992608" y="946201"/>
            <a:ext cx="5857938" cy="4658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4333329"/>
      </p:ext>
    </p:extLst>
  </p:cSld>
  <p:clrMapOvr>
    <a:masterClrMapping/>
  </p:clrMapOvr>
  <mc:AlternateContent xmlns:mc="http://schemas.openxmlformats.org/markup-compatibility/2006" xmlns:p14="http://schemas.microsoft.com/office/powerpoint/2010/main">
    <mc:Choice Requires="p14">
      <p:transition spd="slow" p14:dur="2000" advTm="25956"/>
    </mc:Choice>
    <mc:Fallback xmlns="">
      <p:transition spd="slow" advTm="25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EDC</a:t>
            </a:r>
            <a:endParaRPr lang="en-US" dirty="0"/>
          </a:p>
        </p:txBody>
      </p:sp>
      <p:sp>
        <p:nvSpPr>
          <p:cNvPr id="6" name="Content Placeholder 2"/>
          <p:cNvSpPr txBox="1">
            <a:spLocks/>
          </p:cNvSpPr>
          <p:nvPr/>
        </p:nvSpPr>
        <p:spPr>
          <a:xfrm>
            <a:off x="1026028" y="1773702"/>
            <a:ext cx="9922388"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Use Java to run the ‘setup.jar’ file</a:t>
            </a:r>
          </a:p>
          <a:p>
            <a:pPr marL="739775" lvl="1" indent="-282575">
              <a:buClr>
                <a:schemeClr val="accent2"/>
              </a:buClr>
            </a:pPr>
            <a:r>
              <a:rPr lang="en-US" dirty="0" smtClean="0"/>
              <a:t>Java –jar &lt;path&gt;\setup.jar</a:t>
            </a:r>
          </a:p>
          <a:p>
            <a:pPr marL="739775" lvl="1" indent="-282575">
              <a:buClr>
                <a:schemeClr val="accent2"/>
              </a:buClr>
            </a:pPr>
            <a:r>
              <a:rPr lang="en-US" dirty="0" smtClean="0"/>
              <a:t>Upon execution,  it will re-launch under </a:t>
            </a:r>
            <a:r>
              <a:rPr lang="en-US" dirty="0" err="1" smtClean="0"/>
              <a:t>wscript</a:t>
            </a:r>
            <a:r>
              <a:rPr lang="en-US" dirty="0" smtClean="0"/>
              <a:t> with command-line options</a:t>
            </a:r>
            <a:endParaRPr lang="en-US" dirty="0"/>
          </a:p>
          <a:p>
            <a:pPr marL="282575" indent="-282575">
              <a:buClr>
                <a:schemeClr val="accent2"/>
              </a:buClr>
            </a:pPr>
            <a:r>
              <a:rPr lang="en-US" dirty="0" smtClean="0"/>
              <a:t>Installation:</a:t>
            </a:r>
          </a:p>
          <a:p>
            <a:pPr marL="739775" lvl="1" indent="-282575">
              <a:buClr>
                <a:schemeClr val="accent2"/>
              </a:buClr>
            </a:pPr>
            <a:r>
              <a:rPr lang="en-US" dirty="0" smtClean="0"/>
              <a:t>Creates directory for EDC standalone programs</a:t>
            </a:r>
          </a:p>
          <a:p>
            <a:pPr marL="739775" lvl="1" indent="-282575">
              <a:buClr>
                <a:schemeClr val="accent2"/>
              </a:buClr>
            </a:pPr>
            <a:r>
              <a:rPr lang="en-US" dirty="0" smtClean="0"/>
              <a:t>Integrates with </a:t>
            </a:r>
            <a:r>
              <a:rPr lang="en-US" dirty="0" smtClean="0"/>
              <a:t>ArcMap</a:t>
            </a:r>
          </a:p>
          <a:p>
            <a:pPr marL="739775" lvl="1" indent="-282575">
              <a:buClr>
                <a:schemeClr val="accent2"/>
              </a:buClr>
            </a:pPr>
            <a:r>
              <a:rPr lang="en-US" dirty="0" smtClean="0"/>
              <a:t>Requires advance installation of Java (</a:t>
            </a:r>
            <a:r>
              <a:rPr lang="en-US" dirty="0" err="1" smtClean="0"/>
              <a:t>OpenJDK</a:t>
            </a:r>
            <a:r>
              <a:rPr lang="en-US" dirty="0" smtClean="0"/>
              <a:t>)</a:t>
            </a:r>
            <a:endParaRPr lang="en-US" dirty="0" smtClean="0"/>
          </a:p>
          <a:p>
            <a:pPr marL="739775" lvl="1" indent="-282575">
              <a:buClr>
                <a:schemeClr val="accent2"/>
              </a:buClr>
            </a:pPr>
            <a:r>
              <a:rPr lang="en-US" dirty="0" smtClean="0"/>
              <a:t>Extra steps/permissions if installed within Program Files.</a:t>
            </a:r>
          </a:p>
          <a:p>
            <a:pPr marL="282575" indent="-282575">
              <a:buClr>
                <a:schemeClr val="accent2"/>
              </a:buClr>
            </a:pPr>
            <a:endParaRPr lang="en-US" dirty="0" smtClean="0"/>
          </a:p>
          <a:p>
            <a:pPr marL="282575" indent="-282575">
              <a:buClr>
                <a:schemeClr val="accent2"/>
              </a:buClr>
            </a:pP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37489371"/>
      </p:ext>
    </p:extLst>
  </p:cSld>
  <p:clrMapOvr>
    <a:masterClrMapping/>
  </p:clrMapOvr>
  <mc:AlternateContent xmlns:mc="http://schemas.openxmlformats.org/markup-compatibility/2006" xmlns:p14="http://schemas.microsoft.com/office/powerpoint/2010/main">
    <mc:Choice Requires="p14">
      <p:transition spd="slow" p14:dur="2000" advTm="42659"/>
    </mc:Choice>
    <mc:Fallback xmlns="">
      <p:transition spd="slow" advTm="42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Activating EDC</a:t>
            </a:r>
            <a:endParaRPr lang="en-US" dirty="0"/>
          </a:p>
        </p:txBody>
      </p:sp>
      <p:sp>
        <p:nvSpPr>
          <p:cNvPr id="6" name="Content Placeholder 2"/>
          <p:cNvSpPr txBox="1">
            <a:spLocks/>
          </p:cNvSpPr>
          <p:nvPr/>
        </p:nvSpPr>
        <p:spPr>
          <a:xfrm>
            <a:off x="1026028" y="1773702"/>
            <a:ext cx="5266488"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Activated by selecting the EDC menu</a:t>
            </a:r>
          </a:p>
          <a:p>
            <a:pPr marL="282575" indent="-282575">
              <a:buClr>
                <a:schemeClr val="accent2"/>
              </a:buClr>
            </a:pPr>
            <a:endParaRPr lang="en-US" dirty="0" smtClean="0"/>
          </a:p>
          <a:p>
            <a:pPr marL="282575" indent="-282575">
              <a:buClr>
                <a:schemeClr val="accent2"/>
              </a:buClr>
            </a:pPr>
            <a:r>
              <a:rPr lang="en-US" dirty="0" smtClean="0"/>
              <a:t>Menu-driven configuration to maximize usefulness</a:t>
            </a:r>
          </a:p>
          <a:p>
            <a:pPr marL="282575" indent="-282575">
              <a:buClr>
                <a:schemeClr val="accent2"/>
              </a:buClr>
            </a:pPr>
            <a:endParaRPr lang="en-US" dirty="0"/>
          </a:p>
          <a:p>
            <a:pPr marL="282575" indent="-282575">
              <a:buClr>
                <a:schemeClr val="accent2"/>
              </a:buClr>
            </a:pPr>
            <a:r>
              <a:rPr lang="en-US" dirty="0" smtClean="0"/>
              <a:t>Custom Time Slider for syncing data</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grpSp>
        <p:nvGrpSpPr>
          <p:cNvPr id="9" name="Group 8"/>
          <p:cNvGrpSpPr/>
          <p:nvPr/>
        </p:nvGrpSpPr>
        <p:grpSpPr>
          <a:xfrm>
            <a:off x="4676126" y="317803"/>
            <a:ext cx="7124318" cy="6027883"/>
            <a:chOff x="4676126" y="317803"/>
            <a:chExt cx="7124318" cy="6027883"/>
          </a:xfrm>
        </p:grpSpPr>
        <p:pic>
          <p:nvPicPr>
            <p:cNvPr id="3" name="Picture 2"/>
            <p:cNvPicPr>
              <a:picLocks noChangeAspect="1"/>
            </p:cNvPicPr>
            <p:nvPr/>
          </p:nvPicPr>
          <p:blipFill>
            <a:blip r:embed="rId5"/>
            <a:stretch>
              <a:fillRect/>
            </a:stretch>
          </p:blipFill>
          <p:spPr>
            <a:xfrm>
              <a:off x="4676126" y="317803"/>
              <a:ext cx="6639852" cy="1019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val 3"/>
            <p:cNvSpPr/>
            <p:nvPr/>
          </p:nvSpPr>
          <p:spPr>
            <a:xfrm>
              <a:off x="9432758" y="463786"/>
              <a:ext cx="998621" cy="49329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6521530" y="1337120"/>
              <a:ext cx="5278914" cy="50085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rved Left Arrow 6"/>
            <p:cNvSpPr/>
            <p:nvPr/>
          </p:nvSpPr>
          <p:spPr>
            <a:xfrm>
              <a:off x="10440344" y="674338"/>
              <a:ext cx="609600" cy="104282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4571035"/>
      </p:ext>
    </p:extLst>
  </p:cSld>
  <p:clrMapOvr>
    <a:masterClrMapping/>
  </p:clrMapOvr>
  <mc:AlternateContent xmlns:mc="http://schemas.openxmlformats.org/markup-compatibility/2006" xmlns:p14="http://schemas.microsoft.com/office/powerpoint/2010/main">
    <mc:Choice Requires="p14">
      <p:transition spd="slow" p14:dur="2000" advTm="17984"/>
    </mc:Choice>
    <mc:Fallback xmlns="">
      <p:transition spd="slow" advTm="1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07434" y="265356"/>
            <a:ext cx="8651451" cy="5859613"/>
            <a:chOff x="2755392" y="78964"/>
            <a:chExt cx="9300441" cy="6299173"/>
          </a:xfrm>
        </p:grpSpPr>
        <p:pic>
          <p:nvPicPr>
            <p:cNvPr id="5" name="Picture 4"/>
            <p:cNvPicPr>
              <a:picLocks noChangeAspect="1"/>
            </p:cNvPicPr>
            <p:nvPr/>
          </p:nvPicPr>
          <p:blipFill>
            <a:blip r:embed="rId5"/>
            <a:stretch>
              <a:fillRect/>
            </a:stretch>
          </p:blipFill>
          <p:spPr>
            <a:xfrm>
              <a:off x="2755392" y="78964"/>
              <a:ext cx="9300441" cy="62991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7530002" y="2930179"/>
              <a:ext cx="2505425" cy="1314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6" name="Content Placeholder 2"/>
          <p:cNvSpPr txBox="1">
            <a:spLocks/>
          </p:cNvSpPr>
          <p:nvPr/>
        </p:nvSpPr>
        <p:spPr>
          <a:xfrm>
            <a:off x="219456" y="1346982"/>
            <a:ext cx="2340864" cy="40233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Activated by selecting the EDC menu</a:t>
            </a:r>
          </a:p>
          <a:p>
            <a:pPr marL="282575" indent="-282575">
              <a:buClr>
                <a:schemeClr val="accent2"/>
              </a:buClr>
            </a:pPr>
            <a:endParaRPr lang="en-US" dirty="0" smtClean="0"/>
          </a:p>
          <a:p>
            <a:pPr marL="282575" indent="-282575">
              <a:buClr>
                <a:schemeClr val="accent2"/>
              </a:buClr>
            </a:pPr>
            <a:r>
              <a:rPr lang="en-US" dirty="0" smtClean="0"/>
              <a:t>Menu-driven configuration to maximize usefulness</a:t>
            </a:r>
          </a:p>
          <a:p>
            <a:pPr marL="282575" indent="-282575">
              <a:buClr>
                <a:schemeClr val="accent2"/>
              </a:buClr>
            </a:pPr>
            <a:endParaRPr lang="en-US" dirty="0"/>
          </a:p>
          <a:p>
            <a:pPr marL="282575" indent="-282575">
              <a:buClr>
                <a:schemeClr val="accent2"/>
              </a:buClr>
            </a:pPr>
            <a:r>
              <a:rPr lang="en-US" dirty="0" smtClean="0"/>
              <a:t>Custom Time Slider for syncing data</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90919178"/>
      </p:ext>
    </p:extLst>
  </p:cSld>
  <p:clrMapOvr>
    <a:masterClrMapping/>
  </p:clrMapOvr>
  <mc:AlternateContent xmlns:mc="http://schemas.openxmlformats.org/markup-compatibility/2006" xmlns:p14="http://schemas.microsoft.com/office/powerpoint/2010/main">
    <mc:Choice Requires="p14">
      <p:transition spd="slow" p14:dur="2000" advTm="26923"/>
    </mc:Choice>
    <mc:Fallback xmlns="">
      <p:transition spd="slow" advTm="26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4515729" y="258888"/>
            <a:ext cx="7421167" cy="5975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2"/>
          <p:cNvSpPr txBox="1">
            <a:spLocks/>
          </p:cNvSpPr>
          <p:nvPr/>
        </p:nvSpPr>
        <p:spPr>
          <a:xfrm>
            <a:off x="219456" y="1346982"/>
            <a:ext cx="3877056"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Layer and Layer’s Legend are loaded time-enabled with default scaling and color bar applied.</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9214813"/>
      </p:ext>
    </p:extLst>
  </p:cSld>
  <p:clrMapOvr>
    <a:masterClrMapping/>
  </p:clrMapOvr>
  <mc:AlternateContent xmlns:mc="http://schemas.openxmlformats.org/markup-compatibility/2006" xmlns:p14="http://schemas.microsoft.com/office/powerpoint/2010/main">
    <mc:Choice Requires="p14">
      <p:transition spd="slow" p14:dur="2000" advTm="13777"/>
    </mc:Choice>
    <mc:Fallback xmlns="">
      <p:transition spd="slow" advTm="13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4486655" y="369080"/>
            <a:ext cx="7223373" cy="5805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2"/>
          <p:cNvSpPr txBox="1">
            <a:spLocks/>
          </p:cNvSpPr>
          <p:nvPr/>
        </p:nvSpPr>
        <p:spPr>
          <a:xfrm>
            <a:off x="219456" y="1346982"/>
            <a:ext cx="3877056"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Spatial alignment </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7403747"/>
      </p:ext>
    </p:extLst>
  </p:cSld>
  <p:clrMapOvr>
    <a:masterClrMapping/>
  </p:clrMapOvr>
  <mc:AlternateContent xmlns:mc="http://schemas.openxmlformats.org/markup-compatibility/2006" xmlns:p14="http://schemas.microsoft.com/office/powerpoint/2010/main">
    <mc:Choice Requires="p14">
      <p:transition spd="slow" p14:dur="2000" advTm="9780"/>
    </mc:Choice>
    <mc:Fallback xmlns="">
      <p:transition spd="slow" advTm="9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5"/>
          <a:stretch>
            <a:fillRect/>
          </a:stretch>
        </p:blipFill>
        <p:spPr>
          <a:xfrm>
            <a:off x="4291583" y="175758"/>
            <a:ext cx="7589133" cy="610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2"/>
          <p:cNvSpPr txBox="1">
            <a:spLocks/>
          </p:cNvSpPr>
          <p:nvPr/>
        </p:nvSpPr>
        <p:spPr>
          <a:xfrm>
            <a:off x="219456" y="1346982"/>
            <a:ext cx="3877056" cy="4023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Time Slider shows alignment/range of temporal data</a:t>
            </a:r>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5026814"/>
      </p:ext>
    </p:extLst>
  </p:cSld>
  <p:clrMapOvr>
    <a:masterClrMapping/>
  </p:clrMapOvr>
  <mc:AlternateContent xmlns:mc="http://schemas.openxmlformats.org/markup-compatibility/2006" xmlns:p14="http://schemas.microsoft.com/office/powerpoint/2010/main">
    <mc:Choice Requires="p14">
      <p:transition spd="slow" p14:dur="2000" advTm="27570"/>
    </mc:Choice>
    <mc:Fallback xmlns="">
      <p:transition spd="slow" advTm="27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Services to Obtain Data</a:t>
            </a:r>
            <a:endParaRPr lang="en-US" dirty="0"/>
          </a:p>
        </p:txBody>
      </p:sp>
      <p:sp>
        <p:nvSpPr>
          <p:cNvPr id="6" name="Content Placeholder 2"/>
          <p:cNvSpPr txBox="1">
            <a:spLocks/>
          </p:cNvSpPr>
          <p:nvPr/>
        </p:nvSpPr>
        <p:spPr>
          <a:xfrm>
            <a:off x="878810" y="1391203"/>
            <a:ext cx="6524879" cy="4499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endParaRPr lang="en-US" dirty="0" smtClean="0"/>
          </a:p>
          <a:p>
            <a:pPr marL="282575" indent="-282575">
              <a:buClr>
                <a:schemeClr val="accent2"/>
              </a:buClr>
            </a:pPr>
            <a:r>
              <a:rPr lang="en-US" dirty="0" err="1" smtClean="0"/>
              <a:t>OpenDAP</a:t>
            </a:r>
            <a:endParaRPr lang="en-US" dirty="0" smtClean="0"/>
          </a:p>
          <a:p>
            <a:pPr marL="282575" indent="-282575">
              <a:buClr>
                <a:schemeClr val="accent2"/>
              </a:buClr>
            </a:pPr>
            <a:endParaRPr lang="en-US" dirty="0" smtClean="0"/>
          </a:p>
          <a:p>
            <a:pPr marL="282575" indent="-282575">
              <a:buClr>
                <a:schemeClr val="accent2"/>
              </a:buClr>
            </a:pPr>
            <a:r>
              <a:rPr lang="en-US" dirty="0" smtClean="0"/>
              <a:t>THREDDS</a:t>
            </a:r>
            <a:endParaRPr lang="en-US" dirty="0"/>
          </a:p>
          <a:p>
            <a:pPr marL="282575" indent="-282575">
              <a:buClr>
                <a:schemeClr val="accent2"/>
              </a:buClr>
            </a:pPr>
            <a:endParaRPr lang="en-US" dirty="0" smtClean="0"/>
          </a:p>
          <a:p>
            <a:pPr marL="282575" indent="-282575">
              <a:buClr>
                <a:schemeClr val="accent2"/>
              </a:buClr>
            </a:pPr>
            <a:r>
              <a:rPr lang="en-US" dirty="0" smtClean="0"/>
              <a:t>ERDDAP</a:t>
            </a:r>
          </a:p>
          <a:p>
            <a:pPr marL="739775" lvl="1" indent="-282575">
              <a:buClr>
                <a:schemeClr val="accent2"/>
              </a:buClr>
            </a:pPr>
            <a:endParaRPr lang="en-US" dirty="0" smtClean="0"/>
          </a:p>
          <a:p>
            <a:pPr marL="282575" indent="-282575">
              <a:buClr>
                <a:schemeClr val="accent2"/>
              </a:buClr>
            </a:pPr>
            <a:endParaRPr lang="en-US" dirty="0" smtClean="0"/>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sp>
        <p:nvSpPr>
          <p:cNvPr id="14" name="TextBox 13"/>
          <p:cNvSpPr txBox="1"/>
          <p:nvPr/>
        </p:nvSpPr>
        <p:spPr>
          <a:xfrm>
            <a:off x="6531473" y="5331315"/>
            <a:ext cx="2913490" cy="369332"/>
          </a:xfrm>
          <a:prstGeom prst="rect">
            <a:avLst/>
          </a:prstGeom>
          <a:noFill/>
        </p:spPr>
        <p:txBody>
          <a:bodyPr wrap="none" rtlCol="0">
            <a:spAutoFit/>
          </a:bodyPr>
          <a:lstStyle/>
          <a:p>
            <a:r>
              <a:rPr lang="en-US" dirty="0" smtClean="0"/>
              <a:t>Example of THREDDS Catalog</a:t>
            </a:r>
            <a:endParaRPr lang="en-US" dirty="0"/>
          </a:p>
        </p:txBody>
      </p:sp>
      <p:pic>
        <p:nvPicPr>
          <p:cNvPr id="3" name="Picture 2"/>
          <p:cNvPicPr>
            <a:picLocks noChangeAspect="1"/>
          </p:cNvPicPr>
          <p:nvPr/>
        </p:nvPicPr>
        <p:blipFill>
          <a:blip r:embed="rId5"/>
          <a:stretch>
            <a:fillRect/>
          </a:stretch>
        </p:blipFill>
        <p:spPr>
          <a:xfrm>
            <a:off x="4806553" y="1464988"/>
            <a:ext cx="6363330" cy="3866327"/>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3118387"/>
      </p:ext>
    </p:extLst>
  </p:cSld>
  <p:clrMapOvr>
    <a:masterClrMapping/>
  </p:clrMapOvr>
  <mc:AlternateContent xmlns:mc="http://schemas.openxmlformats.org/markup-compatibility/2006" xmlns:p14="http://schemas.microsoft.com/office/powerpoint/2010/main">
    <mc:Choice Requires="p14">
      <p:transition spd="slow" p14:dur="2000" advTm="12208"/>
    </mc:Choice>
    <mc:Fallback xmlns="">
      <p:transition spd="slow" advTm="1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OpenDAP</a:t>
            </a:r>
            <a:r>
              <a:rPr lang="en-US" dirty="0" smtClean="0"/>
              <a:t> (Open Data Access Protocol)</a:t>
            </a:r>
            <a:endParaRPr lang="en-US" dirty="0"/>
          </a:p>
        </p:txBody>
      </p:sp>
      <p:sp>
        <p:nvSpPr>
          <p:cNvPr id="6" name="Content Placeholder 2"/>
          <p:cNvSpPr txBox="1">
            <a:spLocks/>
          </p:cNvSpPr>
          <p:nvPr/>
        </p:nvSpPr>
        <p:spPr>
          <a:xfrm>
            <a:off x="878810" y="1391203"/>
            <a:ext cx="6524879" cy="449995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Data model</a:t>
            </a:r>
          </a:p>
          <a:p>
            <a:pPr marL="282575" indent="-282575">
              <a:buClr>
                <a:schemeClr val="accent2"/>
              </a:buClr>
            </a:pPr>
            <a:endParaRPr lang="en-US" dirty="0" smtClean="0"/>
          </a:p>
          <a:p>
            <a:pPr marL="282575" indent="-282575">
              <a:buClr>
                <a:schemeClr val="accent2"/>
              </a:buClr>
            </a:pPr>
            <a:r>
              <a:rPr lang="en-US" dirty="0" smtClean="0"/>
              <a:t>Application Program Interface (API)</a:t>
            </a:r>
            <a:endParaRPr lang="en-US" dirty="0"/>
          </a:p>
          <a:p>
            <a:pPr marL="282575" indent="-282575">
              <a:buClr>
                <a:schemeClr val="accent2"/>
              </a:buClr>
            </a:pPr>
            <a:endParaRPr lang="en-US" dirty="0" smtClean="0"/>
          </a:p>
          <a:p>
            <a:pPr marL="282575" indent="-282575">
              <a:buClr>
                <a:schemeClr val="accent2"/>
              </a:buClr>
            </a:pPr>
            <a:r>
              <a:rPr lang="en-US" dirty="0" smtClean="0"/>
              <a:t>Dataset Descriptor Structure (DDS)</a:t>
            </a:r>
          </a:p>
          <a:p>
            <a:pPr marL="739775" lvl="1" indent="-282575">
              <a:buClr>
                <a:schemeClr val="accent2"/>
              </a:buClr>
            </a:pPr>
            <a:r>
              <a:rPr lang="en-US" dirty="0"/>
              <a:t>https://coastwatch.noaa.gov/erddap/griddap/noaacwBLENDEDsstDaily.dds</a:t>
            </a:r>
            <a:endParaRPr lang="en-US" dirty="0" smtClean="0"/>
          </a:p>
          <a:p>
            <a:pPr marL="282575" indent="-282575">
              <a:buClr>
                <a:schemeClr val="accent2"/>
              </a:buClr>
            </a:pPr>
            <a:endParaRPr lang="en-US" dirty="0"/>
          </a:p>
          <a:p>
            <a:pPr marL="282575" indent="-282575">
              <a:buClr>
                <a:schemeClr val="accent2"/>
              </a:buClr>
            </a:pPr>
            <a:r>
              <a:rPr lang="en-US" dirty="0" smtClean="0"/>
              <a:t>Dataset Attribute Structure (DAS)</a:t>
            </a:r>
          </a:p>
          <a:p>
            <a:pPr marL="739775" lvl="1" indent="-282575">
              <a:buClr>
                <a:schemeClr val="accent2"/>
              </a:buClr>
            </a:pPr>
            <a:r>
              <a:rPr lang="en-US" dirty="0">
                <a:hlinkClick r:id="rId5"/>
              </a:rPr>
              <a:t>https://</a:t>
            </a:r>
            <a:r>
              <a:rPr lang="en-US" dirty="0" smtClean="0">
                <a:hlinkClick r:id="rId5"/>
              </a:rPr>
              <a:t>coastwatch.noaa.gov/erddap/griddap/noaacwBLENDEDsstDaily.das</a:t>
            </a:r>
            <a:endParaRPr lang="en-US" dirty="0" smtClean="0"/>
          </a:p>
          <a:p>
            <a:pPr marL="282575" indent="-282575">
              <a:buClr>
                <a:schemeClr val="accent2"/>
              </a:buClr>
            </a:pPr>
            <a:endParaRPr lang="en-US" dirty="0"/>
          </a:p>
          <a:p>
            <a:pPr marL="282575" indent="-282575">
              <a:buClr>
                <a:schemeClr val="accent2"/>
              </a:buClr>
            </a:pPr>
            <a:r>
              <a:rPr lang="en-US" dirty="0" smtClean="0"/>
              <a:t>Used within THREDDS / ERDDAP</a:t>
            </a:r>
            <a:endParaRPr lang="en-US" dirty="0"/>
          </a:p>
          <a:p>
            <a:pPr marL="739775" lvl="1" indent="-282575">
              <a:buClr>
                <a:schemeClr val="accent2"/>
              </a:buClr>
            </a:pPr>
            <a:endParaRPr lang="en-US" dirty="0" smtClean="0"/>
          </a:p>
          <a:p>
            <a:pPr marL="282575" indent="-282575">
              <a:buClr>
                <a:schemeClr val="accent2"/>
              </a:buClr>
            </a:pPr>
            <a:endParaRPr lang="en-US" dirty="0" smtClean="0"/>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5" name="Picture 4"/>
          <p:cNvPicPr>
            <a:picLocks noChangeAspect="1"/>
          </p:cNvPicPr>
          <p:nvPr/>
        </p:nvPicPr>
        <p:blipFill>
          <a:blip r:embed="rId6"/>
          <a:stretch>
            <a:fillRect/>
          </a:stretch>
        </p:blipFill>
        <p:spPr>
          <a:xfrm>
            <a:off x="7403689" y="1337120"/>
            <a:ext cx="4562458" cy="4334715"/>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7710948" y="5706491"/>
            <a:ext cx="3947940" cy="369332"/>
          </a:xfrm>
          <a:prstGeom prst="rect">
            <a:avLst/>
          </a:prstGeom>
          <a:noFill/>
        </p:spPr>
        <p:txBody>
          <a:bodyPr wrap="none" rtlCol="0">
            <a:spAutoFit/>
          </a:bodyPr>
          <a:lstStyle/>
          <a:p>
            <a:r>
              <a:rPr lang="en-US" dirty="0" smtClean="0"/>
              <a:t>Example of Dataset Descriptor Structure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6912389"/>
      </p:ext>
    </p:extLst>
  </p:cSld>
  <p:clrMapOvr>
    <a:masterClrMapping/>
  </p:clrMapOvr>
  <mc:AlternateContent xmlns:mc="http://schemas.openxmlformats.org/markup-compatibility/2006" xmlns:p14="http://schemas.microsoft.com/office/powerpoint/2010/main">
    <mc:Choice Requires="p14">
      <p:transition spd="slow" p14:dur="2000" advTm="8455"/>
    </mc:Choice>
    <mc:Fallback xmlns="">
      <p:transition spd="slow" advTm="8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THREDDS and ERDDAP</a:t>
            </a:r>
            <a:endParaRPr lang="en-US" dirty="0"/>
          </a:p>
        </p:txBody>
      </p:sp>
      <p:sp>
        <p:nvSpPr>
          <p:cNvPr id="6" name="Content Placeholder 2"/>
          <p:cNvSpPr txBox="1">
            <a:spLocks/>
          </p:cNvSpPr>
          <p:nvPr/>
        </p:nvSpPr>
        <p:spPr>
          <a:xfrm>
            <a:off x="878810" y="1391203"/>
            <a:ext cx="6524879" cy="4499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Provide additional means to obtain data</a:t>
            </a:r>
          </a:p>
          <a:p>
            <a:pPr marL="282575" indent="-282575">
              <a:buClr>
                <a:schemeClr val="accent2"/>
              </a:buClr>
            </a:pPr>
            <a:endParaRPr lang="en-US" dirty="0"/>
          </a:p>
          <a:p>
            <a:pPr marL="282575" indent="-282575">
              <a:buClr>
                <a:schemeClr val="accent2"/>
              </a:buClr>
            </a:pPr>
            <a:r>
              <a:rPr lang="en-US" dirty="0" smtClean="0"/>
              <a:t>Temporal and Spatial </a:t>
            </a:r>
            <a:r>
              <a:rPr lang="en-US" dirty="0" err="1" smtClean="0"/>
              <a:t>Subsetting</a:t>
            </a:r>
            <a:endParaRPr lang="en-US" dirty="0" smtClean="0"/>
          </a:p>
          <a:p>
            <a:pPr marL="282575" indent="-282575">
              <a:buClr>
                <a:schemeClr val="accent2"/>
              </a:buClr>
            </a:pPr>
            <a:endParaRPr lang="en-US" dirty="0" smtClean="0"/>
          </a:p>
          <a:p>
            <a:pPr marL="282575" indent="-282575">
              <a:buClr>
                <a:schemeClr val="accent2"/>
              </a:buClr>
            </a:pPr>
            <a:r>
              <a:rPr lang="en-US" dirty="0" smtClean="0"/>
              <a:t>Useful services:</a:t>
            </a:r>
          </a:p>
          <a:p>
            <a:pPr marL="739775" lvl="1" indent="-282575">
              <a:buClr>
                <a:schemeClr val="accent2"/>
              </a:buClr>
            </a:pPr>
            <a:r>
              <a:rPr lang="en-US" dirty="0" err="1" smtClean="0"/>
              <a:t>OpenDAP</a:t>
            </a:r>
            <a:r>
              <a:rPr lang="en-US" dirty="0" smtClean="0"/>
              <a:t> (THREDDS)</a:t>
            </a:r>
          </a:p>
          <a:p>
            <a:pPr marL="739775" lvl="1" indent="-282575">
              <a:buClr>
                <a:schemeClr val="accent2"/>
              </a:buClr>
            </a:pPr>
            <a:r>
              <a:rPr lang="en-US" dirty="0" err="1" smtClean="0"/>
              <a:t>NetCDF</a:t>
            </a:r>
            <a:r>
              <a:rPr lang="en-US" dirty="0" smtClean="0"/>
              <a:t> Subset Service (THREDDS)</a:t>
            </a:r>
          </a:p>
          <a:p>
            <a:pPr marL="739775" lvl="1" indent="-282575">
              <a:buClr>
                <a:schemeClr val="accent2"/>
              </a:buClr>
            </a:pPr>
            <a:r>
              <a:rPr lang="en-US" dirty="0" smtClean="0"/>
              <a:t>GRIDDAP (ERDDAP)</a:t>
            </a:r>
          </a:p>
          <a:p>
            <a:pPr marL="739775" lvl="1" indent="-282575">
              <a:buClr>
                <a:schemeClr val="accent2"/>
              </a:buClr>
            </a:pPr>
            <a:r>
              <a:rPr lang="en-US" dirty="0" err="1" smtClean="0"/>
              <a:t>TableDAP</a:t>
            </a:r>
            <a:r>
              <a:rPr lang="en-US" dirty="0" smtClean="0"/>
              <a:t> (ERDDAP)</a:t>
            </a:r>
            <a:endParaRPr lang="en-US" dirty="0"/>
          </a:p>
          <a:p>
            <a:pPr marL="282575" indent="-282575">
              <a:buClr>
                <a:schemeClr val="accent2"/>
              </a:buClr>
            </a:pPr>
            <a:endParaRPr lang="en-US" dirty="0" smtClean="0"/>
          </a:p>
          <a:p>
            <a:pPr marL="739775" lvl="1" indent="-282575">
              <a:buClr>
                <a:schemeClr val="accent2"/>
              </a:buClr>
            </a:pPr>
            <a:endParaRPr lang="en-US" dirty="0" smtClean="0"/>
          </a:p>
          <a:p>
            <a:pPr marL="282575" indent="-282575">
              <a:buClr>
                <a:schemeClr val="accent2"/>
              </a:buClr>
            </a:pPr>
            <a:endParaRPr lang="en-US" dirty="0" smtClean="0"/>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3" name="Picture 2"/>
          <p:cNvPicPr>
            <a:picLocks noChangeAspect="1"/>
          </p:cNvPicPr>
          <p:nvPr/>
        </p:nvPicPr>
        <p:blipFill>
          <a:blip r:embed="rId5"/>
          <a:stretch>
            <a:fillRect/>
          </a:stretch>
        </p:blipFill>
        <p:spPr>
          <a:xfrm>
            <a:off x="7162471" y="1595224"/>
            <a:ext cx="4434795" cy="3248449"/>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403689" y="4863028"/>
            <a:ext cx="3577774" cy="369332"/>
          </a:xfrm>
          <a:prstGeom prst="rect">
            <a:avLst/>
          </a:prstGeom>
          <a:noFill/>
        </p:spPr>
        <p:txBody>
          <a:bodyPr wrap="none" rtlCol="0">
            <a:spAutoFit/>
          </a:bodyPr>
          <a:lstStyle/>
          <a:p>
            <a:r>
              <a:rPr lang="en-US" dirty="0" smtClean="0"/>
              <a:t>ERDDAP GRIDDAP Data Access Form</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4897287"/>
      </p:ext>
    </p:extLst>
  </p:cSld>
  <p:clrMapOvr>
    <a:masterClrMapping/>
  </p:clrMapOvr>
  <mc:AlternateContent xmlns:mc="http://schemas.openxmlformats.org/markup-compatibility/2006" xmlns:p14="http://schemas.microsoft.com/office/powerpoint/2010/main">
    <mc:Choice Requires="p14">
      <p:transition spd="slow" p14:dur="2000" advTm="26714"/>
    </mc:Choice>
    <mc:Fallback xmlns="">
      <p:transition spd="slow" advTm="26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notes on ArcMap for NOAA Users</a:t>
            </a:r>
            <a:endParaRPr lang="en-US" dirty="0"/>
          </a:p>
        </p:txBody>
      </p:sp>
      <p:sp>
        <p:nvSpPr>
          <p:cNvPr id="3" name="Content Placeholder 2"/>
          <p:cNvSpPr>
            <a:spLocks noGrp="1"/>
          </p:cNvSpPr>
          <p:nvPr>
            <p:ph sz="half" idx="1"/>
          </p:nvPr>
        </p:nvSpPr>
        <p:spPr>
          <a:xfrm>
            <a:off x="838200" y="1825625"/>
            <a:ext cx="11049000" cy="4351338"/>
          </a:xfrm>
        </p:spPr>
        <p:txBody>
          <a:bodyPr/>
          <a:lstStyle/>
          <a:p>
            <a:r>
              <a:rPr lang="en-US" dirty="0" smtClean="0"/>
              <a:t>The exercises and screenshots were created using ArcGIS 10.7</a:t>
            </a:r>
          </a:p>
          <a:p>
            <a:r>
              <a:rPr lang="en-US" dirty="0" smtClean="0"/>
              <a:t>The current version of ArcMap is 10.8.1</a:t>
            </a:r>
          </a:p>
          <a:p>
            <a:r>
              <a:rPr lang="en-US" dirty="0" smtClean="0"/>
              <a:t>The EDC has been updated and will install with any version of ArcMap 10.4+</a:t>
            </a:r>
          </a:p>
          <a:p>
            <a:r>
              <a:rPr lang="en-US" dirty="0" smtClean="0"/>
              <a:t>ArcMap </a:t>
            </a:r>
            <a:r>
              <a:rPr lang="en-US" dirty="0"/>
              <a:t>10.8.1 is the final release of ArcMap and all future development will go into ArcGIS Pro. ArcMap 10.8.1 will continue to be supported until 2026 via the normal </a:t>
            </a:r>
            <a:r>
              <a:rPr lang="en-US" dirty="0" err="1"/>
              <a:t>Esri</a:t>
            </a:r>
            <a:r>
              <a:rPr lang="en-US" dirty="0"/>
              <a:t> support cycle. If you are unsure of which product to choose, consider ArcGIS Pro. </a:t>
            </a:r>
            <a:endParaRPr lang="en-US" dirty="0" smtClean="0"/>
          </a:p>
          <a:p>
            <a:r>
              <a:rPr lang="en-US" dirty="0" smtClean="0"/>
              <a:t>ESRI support for ArcMap 10.8.1</a:t>
            </a:r>
            <a:endParaRPr lang="en-US" dirty="0"/>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9702800" y="71438"/>
            <a:ext cx="2300630" cy="1303781"/>
            <a:chOff x="9702800" y="71438"/>
            <a:chExt cx="2300630" cy="1303781"/>
          </a:xfrm>
        </p:grpSpPr>
        <p:sp>
          <p:nvSpPr>
            <p:cNvPr id="7" name="TextBox 6"/>
            <p:cNvSpPr txBox="1"/>
            <p:nvPr/>
          </p:nvSpPr>
          <p:spPr>
            <a:xfrm>
              <a:off x="9702800" y="71438"/>
              <a:ext cx="2300630" cy="369332"/>
            </a:xfrm>
            <a:prstGeom prst="rect">
              <a:avLst/>
            </a:prstGeom>
            <a:noFill/>
          </p:spPr>
          <p:txBody>
            <a:bodyPr wrap="none" rtlCol="0">
              <a:spAutoFit/>
            </a:bodyPr>
            <a:lstStyle/>
            <a:p>
              <a:r>
                <a:rPr lang="en-US" dirty="0" smtClean="0"/>
                <a:t>This slide has no audio</a:t>
              </a:r>
              <a:endParaRPr lang="en-US" dirty="0"/>
            </a:p>
          </p:txBody>
        </p:sp>
        <p:pic>
          <p:nvPicPr>
            <p:cNvPr id="8" name="Picture 7" descr="File:Gnome-&lt;strong&gt;audio&lt;/strong&gt;-volume-high.svg - Wikimedia Comm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7631" y="620292"/>
              <a:ext cx="557355" cy="557355"/>
            </a:xfrm>
            <a:prstGeom prst="rect">
              <a:avLst/>
            </a:prstGeom>
          </p:spPr>
        </p:pic>
        <p:pic>
          <p:nvPicPr>
            <p:cNvPr id="9" name="Picture 8" descr="File:&lt;strong&gt;No&lt;/strong&gt; &lt;strong&gt;sign&lt;/strong&gt;.svg - Wiki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742" y="422719"/>
              <a:ext cx="952500" cy="952500"/>
            </a:xfrm>
            <a:prstGeom prst="rect">
              <a:avLst/>
            </a:prstGeom>
          </p:spPr>
        </p:pic>
      </p:grpSp>
    </p:spTree>
    <p:extLst>
      <p:ext uri="{BB962C8B-B14F-4D97-AF65-F5344CB8AC3E}">
        <p14:creationId xmlns:p14="http://schemas.microsoft.com/office/powerpoint/2010/main" val="1193598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track of</a:t>
            </a:r>
            <a:endParaRPr lang="en-US" dirty="0"/>
          </a:p>
        </p:txBody>
      </p:sp>
      <p:sp>
        <p:nvSpPr>
          <p:cNvPr id="4" name="Content Placeholder 2"/>
          <p:cNvSpPr txBox="1">
            <a:spLocks noGrp="1"/>
          </p:cNvSpPr>
          <p:nvPr>
            <p:ph idx="1"/>
          </p:nvPr>
        </p:nvSpPr>
        <p:spPr>
          <a:xfrm>
            <a:off x="838200" y="1158240"/>
            <a:ext cx="10515600" cy="501872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lnSpc>
                <a:spcPct val="120000"/>
              </a:lnSpc>
              <a:buClr>
                <a:schemeClr val="accent2"/>
              </a:buClr>
            </a:pPr>
            <a:r>
              <a:rPr lang="en-US" dirty="0" smtClean="0"/>
              <a:t>Data Units:  </a:t>
            </a:r>
          </a:p>
          <a:p>
            <a:pPr marL="739775" lvl="1" indent="-282575">
              <a:lnSpc>
                <a:spcPct val="120000"/>
              </a:lnSpc>
              <a:buClr>
                <a:schemeClr val="accent2"/>
              </a:buClr>
            </a:pPr>
            <a:r>
              <a:rPr lang="en-US" dirty="0" smtClean="0"/>
              <a:t>SST may come in Kelvin or degrees Celsius (rarely </a:t>
            </a:r>
            <a:r>
              <a:rPr lang="en-US" dirty="0" err="1" smtClean="0"/>
              <a:t>Farenheit</a:t>
            </a:r>
            <a:r>
              <a:rPr lang="en-US" dirty="0" smtClean="0"/>
              <a:t>)</a:t>
            </a:r>
          </a:p>
          <a:p>
            <a:pPr marL="739775" lvl="1" indent="-282575">
              <a:lnSpc>
                <a:spcPct val="120000"/>
              </a:lnSpc>
              <a:buClr>
                <a:schemeClr val="accent2"/>
              </a:buClr>
            </a:pPr>
            <a:r>
              <a:rPr lang="en-US" dirty="0" err="1" smtClean="0"/>
              <a:t>Chl</a:t>
            </a:r>
            <a:r>
              <a:rPr lang="en-US" dirty="0" smtClean="0"/>
              <a:t> comes in several units  that do not necessarily change the values</a:t>
            </a:r>
          </a:p>
          <a:p>
            <a:pPr marL="282575" indent="-282575">
              <a:lnSpc>
                <a:spcPct val="120000"/>
              </a:lnSpc>
              <a:buClr>
                <a:schemeClr val="accent2"/>
              </a:buClr>
            </a:pPr>
            <a:endParaRPr lang="en-US" dirty="0"/>
          </a:p>
          <a:p>
            <a:pPr marL="282575" indent="-282575">
              <a:lnSpc>
                <a:spcPct val="120000"/>
              </a:lnSpc>
              <a:buClr>
                <a:schemeClr val="accent2"/>
              </a:buClr>
            </a:pPr>
            <a:r>
              <a:rPr lang="en-US" dirty="0" smtClean="0"/>
              <a:t>Time:  Check the time zones for data – likely UTC</a:t>
            </a:r>
          </a:p>
          <a:p>
            <a:pPr marL="282575" indent="-282575">
              <a:lnSpc>
                <a:spcPct val="120000"/>
              </a:lnSpc>
              <a:buClr>
                <a:schemeClr val="accent2"/>
              </a:buClr>
            </a:pPr>
            <a:endParaRPr lang="en-US" dirty="0"/>
          </a:p>
          <a:p>
            <a:pPr marL="282575" indent="-282575">
              <a:lnSpc>
                <a:spcPct val="120000"/>
              </a:lnSpc>
              <a:buClr>
                <a:schemeClr val="accent2"/>
              </a:buClr>
            </a:pPr>
            <a:r>
              <a:rPr lang="en-US" dirty="0" smtClean="0"/>
              <a:t>Dateline:  Most satellite data on services are composited daily products and may span 180W-180E</a:t>
            </a:r>
          </a:p>
          <a:p>
            <a:pPr marL="739775" lvl="1" indent="-282575">
              <a:lnSpc>
                <a:spcPct val="120000"/>
              </a:lnSpc>
              <a:buClr>
                <a:schemeClr val="accent2"/>
              </a:buClr>
            </a:pPr>
            <a:r>
              <a:rPr lang="en-US" dirty="0" smtClean="0"/>
              <a:t>May introduce a mismatch in actual data collection time across the dateline</a:t>
            </a:r>
          </a:p>
          <a:p>
            <a:pPr marL="282575" indent="-282575">
              <a:lnSpc>
                <a:spcPct val="120000"/>
              </a:lnSpc>
              <a:buClr>
                <a:schemeClr val="accent2"/>
              </a:buClr>
            </a:pPr>
            <a:endParaRPr lang="en-US" dirty="0"/>
          </a:p>
          <a:p>
            <a:pPr marL="282575" indent="-282575">
              <a:lnSpc>
                <a:spcPct val="120000"/>
              </a:lnSpc>
              <a:buClr>
                <a:schemeClr val="accent2"/>
              </a:buClr>
            </a:pPr>
            <a:r>
              <a:rPr lang="en-US" dirty="0" smtClean="0"/>
              <a:t>Projection / Map Units:</a:t>
            </a:r>
          </a:p>
          <a:p>
            <a:pPr marL="739775" lvl="1" indent="-282575">
              <a:lnSpc>
                <a:spcPct val="120000"/>
              </a:lnSpc>
              <a:buClr>
                <a:schemeClr val="accent2"/>
              </a:buClr>
            </a:pPr>
            <a:r>
              <a:rPr lang="en-US" dirty="0" smtClean="0"/>
              <a:t>Note units within ArcMap – usually the first data loaded sets projection and units</a:t>
            </a:r>
          </a:p>
          <a:p>
            <a:pPr marL="739775" lvl="1" indent="-282575">
              <a:lnSpc>
                <a:spcPct val="120000"/>
              </a:lnSpc>
              <a:buClr>
                <a:schemeClr val="accent2"/>
              </a:buClr>
            </a:pPr>
            <a:r>
              <a:rPr lang="en-US" dirty="0" smtClean="0"/>
              <a:t>Ellipsoids/Datum – satellite data is most likely WGS84, land/coastal data may be NAD83</a:t>
            </a:r>
          </a:p>
          <a:p>
            <a:pPr marL="282575" indent="-282575">
              <a:buClr>
                <a:schemeClr val="accent2"/>
              </a:buClr>
            </a:pPr>
            <a:endParaRPr lang="en-US" dirty="0"/>
          </a:p>
          <a:p>
            <a:pPr marL="282575" indent="-282575">
              <a:buClr>
                <a:schemeClr val="accent2"/>
              </a:buClr>
            </a:pPr>
            <a:endParaRPr lang="en-US" dirty="0" smtClean="0"/>
          </a:p>
          <a:p>
            <a:pPr marL="0" indent="0">
              <a:buClr>
                <a:schemeClr val="accent2"/>
              </a:buClr>
              <a:buNone/>
            </a:pPr>
            <a:endParaRPr lang="en-US" dirty="0" smtClean="0"/>
          </a:p>
          <a:p>
            <a:pPr marL="282575" indent="-282575">
              <a:buClr>
                <a:schemeClr val="accent2"/>
              </a:buClr>
            </a:pPr>
            <a:endParaRPr lang="en-US" dirty="0" smtClean="0"/>
          </a:p>
          <a:p>
            <a:pPr marL="282575" indent="-282575">
              <a:buClr>
                <a:schemeClr val="accent2"/>
              </a:buClr>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4709005"/>
      </p:ext>
    </p:extLst>
  </p:cSld>
  <p:clrMapOvr>
    <a:masterClrMapping/>
  </p:clrMapOvr>
  <mc:AlternateContent xmlns:mc="http://schemas.openxmlformats.org/markup-compatibility/2006" xmlns:p14="http://schemas.microsoft.com/office/powerpoint/2010/main">
    <mc:Choice Requires="p14">
      <p:transition spd="slow" p14:dur="2000" advTm="66977"/>
    </mc:Choice>
    <mc:Fallback xmlns="">
      <p:transition spd="slow" advTm="66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5" name="Content Placeholder 2"/>
          <p:cNvSpPr txBox="1">
            <a:spLocks/>
          </p:cNvSpPr>
          <p:nvPr/>
        </p:nvSpPr>
        <p:spPr>
          <a:xfrm>
            <a:off x="1082040" y="1146048"/>
            <a:ext cx="10515600" cy="5018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Clr>
                <a:schemeClr val="accent2"/>
              </a:buClr>
            </a:pPr>
            <a:r>
              <a:rPr lang="en-US" dirty="0" smtClean="0"/>
              <a:t>Environmental Data Connector</a:t>
            </a:r>
          </a:p>
          <a:p>
            <a:pPr marL="739775" lvl="1" indent="-282575">
              <a:buClr>
                <a:schemeClr val="accent2"/>
              </a:buClr>
            </a:pPr>
            <a:r>
              <a:rPr lang="en-US" dirty="0" smtClean="0"/>
              <a:t>Download: </a:t>
            </a:r>
            <a:r>
              <a:rPr lang="en-US" dirty="0" smtClean="0">
                <a:hlinkClick r:id="rId5"/>
              </a:rPr>
              <a:t>https</a:t>
            </a:r>
            <a:r>
              <a:rPr lang="en-US" dirty="0">
                <a:hlinkClick r:id="rId5"/>
              </a:rPr>
              <a:t>://www.pfeg.noaa.gov/products/EDC/EDCdownloads.html</a:t>
            </a:r>
            <a:endParaRPr lang="en-US" dirty="0"/>
          </a:p>
          <a:p>
            <a:pPr marL="457200" lvl="1" indent="0">
              <a:buClr>
                <a:schemeClr val="accent2"/>
              </a:buClr>
              <a:buNone/>
            </a:pPr>
            <a:endParaRPr lang="en-US" dirty="0" smtClean="0"/>
          </a:p>
          <a:p>
            <a:pPr marL="739775" lvl="1" indent="-282575">
              <a:buClr>
                <a:schemeClr val="accent2"/>
              </a:buClr>
            </a:pPr>
            <a:r>
              <a:rPr lang="en-US" dirty="0" smtClean="0"/>
              <a:t>User </a:t>
            </a:r>
            <a:r>
              <a:rPr lang="en-US" dirty="0"/>
              <a:t>Guide: </a:t>
            </a:r>
            <a:r>
              <a:rPr lang="en-US" dirty="0">
                <a:hlinkClick r:id="rId6"/>
              </a:rPr>
              <a:t>https://</a:t>
            </a:r>
            <a:r>
              <a:rPr lang="en-US" dirty="0" smtClean="0">
                <a:hlinkClick r:id="rId6"/>
              </a:rPr>
              <a:t>www.pfeg.noaa.gov/products/PFELData/EDC/EDC-1.3.7-ReleaseNotes_UserGuide.pdf</a:t>
            </a:r>
            <a:endParaRPr lang="en-US" dirty="0" smtClean="0"/>
          </a:p>
          <a:p>
            <a:pPr marL="457200" lvl="1" indent="0">
              <a:buClr>
                <a:schemeClr val="accent2"/>
              </a:buClr>
              <a:buNone/>
            </a:pPr>
            <a:endParaRPr lang="en-US" dirty="0"/>
          </a:p>
          <a:p>
            <a:pPr marL="282575" indent="-282575">
              <a:buClr>
                <a:schemeClr val="accent2"/>
              </a:buClr>
            </a:pPr>
            <a:r>
              <a:rPr lang="en-US" dirty="0" smtClean="0"/>
              <a:t>ArcGIS [w/EDC] Satellite Data Tutorials/Examples</a:t>
            </a:r>
          </a:p>
          <a:p>
            <a:pPr marL="739775" lvl="1" indent="-282575">
              <a:buClr>
                <a:schemeClr val="accent2"/>
              </a:buClr>
            </a:pPr>
            <a:r>
              <a:rPr lang="en-US" dirty="0" smtClean="0"/>
              <a:t>Tutorial for EDC and Make </a:t>
            </a:r>
            <a:r>
              <a:rPr lang="en-US" dirty="0" err="1" smtClean="0"/>
              <a:t>NetCDF</a:t>
            </a:r>
            <a:r>
              <a:rPr lang="en-US" dirty="0" smtClean="0"/>
              <a:t> Raster</a:t>
            </a:r>
          </a:p>
          <a:p>
            <a:pPr marL="1196975" lvl="2" indent="-282575">
              <a:buClr>
                <a:schemeClr val="accent2"/>
              </a:buClr>
            </a:pPr>
            <a:r>
              <a:rPr lang="en-US" dirty="0" smtClean="0"/>
              <a:t>ArcGIS_EDC_Training_PFEG.pdf</a:t>
            </a:r>
          </a:p>
          <a:p>
            <a:pPr marL="1196975" lvl="2" indent="-282575">
              <a:buClr>
                <a:schemeClr val="accent2"/>
              </a:buClr>
            </a:pPr>
            <a:r>
              <a:rPr lang="en-US" dirty="0" smtClean="0">
                <a:hlinkClick r:id="rId7"/>
              </a:rPr>
              <a:t>https</a:t>
            </a:r>
            <a:r>
              <a:rPr lang="en-US" dirty="0">
                <a:hlinkClick r:id="rId7"/>
              </a:rPr>
              <a:t>://coastwatch.pfeg.noaa.gov/projects/arcgis</a:t>
            </a:r>
            <a:r>
              <a:rPr lang="en-US" dirty="0" smtClean="0">
                <a:hlinkClick r:id="rId7"/>
              </a:rPr>
              <a:t>/</a:t>
            </a:r>
            <a:endParaRPr lang="en-US" dirty="0" smtClean="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6474741"/>
      </p:ext>
    </p:extLst>
  </p:cSld>
  <p:clrMapOvr>
    <a:masterClrMapping/>
  </p:clrMapOvr>
  <mc:AlternateContent xmlns:mc="http://schemas.openxmlformats.org/markup-compatibility/2006" xmlns:p14="http://schemas.microsoft.com/office/powerpoint/2010/main">
    <mc:Choice Requires="p14">
      <p:transition spd="slow" p14:dur="2000" advTm="29685"/>
    </mc:Choice>
    <mc:Fallback xmlns="">
      <p:transition spd="slow" advTm="29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8257" y="2029926"/>
            <a:ext cx="8087884" cy="788734"/>
          </a:xfrm>
        </p:spPr>
        <p:txBody>
          <a:bodyPr>
            <a:normAutofit/>
          </a:bodyPr>
          <a:lstStyle/>
          <a:p>
            <a:r>
              <a:rPr lang="en-US" sz="4000" dirty="0" smtClean="0"/>
              <a:t>Using Satellite Data in GIS</a:t>
            </a:r>
            <a:endParaRPr lang="en-US" sz="4000" dirty="0"/>
          </a:p>
        </p:txBody>
      </p:sp>
      <p:sp>
        <p:nvSpPr>
          <p:cNvPr id="7" name="Text Placeholder 6"/>
          <p:cNvSpPr>
            <a:spLocks noGrp="1"/>
          </p:cNvSpPr>
          <p:nvPr>
            <p:ph type="body" sz="quarter" idx="12"/>
          </p:nvPr>
        </p:nvSpPr>
        <p:spPr/>
        <p:txBody>
          <a:bodyPr>
            <a:normAutofit fontScale="70000" lnSpcReduction="20000"/>
          </a:bodyPr>
          <a:lstStyle/>
          <a:p>
            <a:r>
              <a:rPr lang="en-US" dirty="0"/>
              <a:t>Versioning:</a:t>
            </a:r>
            <a:br>
              <a:rPr lang="en-US" dirty="0"/>
            </a:br>
            <a:r>
              <a:rPr lang="en-US" dirty="0" smtClean="0"/>
              <a:t>2020, </a:t>
            </a:r>
            <a:r>
              <a:rPr lang="en-US" dirty="0" err="1" smtClean="0"/>
              <a:t>Soracco</a:t>
            </a:r>
            <a:endParaRPr lang="en-US" dirty="0" smtClean="0"/>
          </a:p>
          <a:p>
            <a:r>
              <a:rPr lang="en-US" dirty="0" smtClean="0"/>
              <a:t>2019</a:t>
            </a:r>
            <a:r>
              <a:rPr lang="en-US" dirty="0"/>
              <a:t>, </a:t>
            </a:r>
            <a:r>
              <a:rPr lang="en-US" dirty="0" err="1"/>
              <a:t>Soracco</a:t>
            </a:r>
            <a:endParaRPr lang="en-US" dirty="0"/>
          </a:p>
        </p:txBody>
      </p:sp>
      <p:sp>
        <p:nvSpPr>
          <p:cNvPr id="9" name="Text Placeholder 8"/>
          <p:cNvSpPr>
            <a:spLocks noGrp="1"/>
          </p:cNvSpPr>
          <p:nvPr>
            <p:ph type="body" sz="quarter" idx="10"/>
          </p:nvPr>
        </p:nvSpPr>
        <p:spPr>
          <a:xfrm>
            <a:off x="3567642" y="2849730"/>
            <a:ext cx="7313083" cy="1224439"/>
          </a:xfrm>
        </p:spPr>
        <p:txBody>
          <a:bodyPr>
            <a:normAutofit lnSpcReduction="10000"/>
          </a:bodyPr>
          <a:lstStyle/>
          <a:p>
            <a:pPr>
              <a:spcBef>
                <a:spcPts val="800"/>
              </a:spcBef>
            </a:pPr>
            <a:r>
              <a:rPr lang="en-US" dirty="0" smtClean="0"/>
              <a:t>Michael </a:t>
            </a:r>
            <a:r>
              <a:rPr lang="en-US" dirty="0" err="1" smtClean="0"/>
              <a:t>Soracco</a:t>
            </a:r>
            <a:r>
              <a:rPr lang="en-US" dirty="0"/>
              <a:t/>
            </a:r>
            <a:br>
              <a:rPr lang="en-US" dirty="0"/>
            </a:br>
            <a:r>
              <a:rPr lang="en-US" dirty="0" smtClean="0"/>
              <a:t>NOAA Affiliate for NOAA </a:t>
            </a:r>
            <a:r>
              <a:rPr lang="en-US" dirty="0" err="1" smtClean="0"/>
              <a:t>CoastWatch</a:t>
            </a:r>
            <a:endParaRPr lang="en-US" dirty="0" smtClean="0"/>
          </a:p>
          <a:p>
            <a:pPr>
              <a:spcBef>
                <a:spcPts val="0"/>
              </a:spcBef>
            </a:pPr>
            <a:r>
              <a:rPr lang="en-US" dirty="0" smtClean="0"/>
              <a:t>College Park, MD</a:t>
            </a:r>
            <a:endParaRPr lang="en-US" dirty="0"/>
          </a:p>
          <a:p>
            <a:pPr>
              <a:spcBef>
                <a:spcPts val="800"/>
              </a:spcBef>
            </a:pPr>
            <a:endParaRPr lang="en-US" dirty="0"/>
          </a:p>
          <a:p>
            <a:endParaRPr lang="en-US" dirty="0"/>
          </a:p>
        </p:txBody>
      </p:sp>
      <p:sp>
        <p:nvSpPr>
          <p:cNvPr id="3" name="TextBox 2"/>
          <p:cNvSpPr txBox="1"/>
          <p:nvPr/>
        </p:nvSpPr>
        <p:spPr>
          <a:xfrm>
            <a:off x="3567642" y="4129836"/>
            <a:ext cx="2539478" cy="646331"/>
          </a:xfrm>
          <a:prstGeom prst="rect">
            <a:avLst/>
          </a:prstGeom>
          <a:noFill/>
        </p:spPr>
        <p:txBody>
          <a:bodyPr wrap="none" rtlCol="0">
            <a:spAutoFit/>
          </a:bodyPr>
          <a:lstStyle/>
          <a:p>
            <a:r>
              <a:rPr lang="en-US" dirty="0" smtClean="0"/>
              <a:t>https://coastwatch.noaa.gov</a:t>
            </a:r>
            <a:br>
              <a:rPr lang="en-US" dirty="0" smtClean="0"/>
            </a:br>
            <a:r>
              <a:rPr lang="en-US" dirty="0" smtClean="0"/>
              <a:t>coastwatch.info@noaa.gov</a:t>
            </a:r>
            <a:endParaRPr lang="en-US" dirty="0"/>
          </a:p>
        </p:txBody>
      </p:sp>
    </p:spTree>
    <p:extLst>
      <p:ext uri="{BB962C8B-B14F-4D97-AF65-F5344CB8AC3E}">
        <p14:creationId xmlns:p14="http://schemas.microsoft.com/office/powerpoint/2010/main" val="2797472417"/>
      </p:ext>
    </p:extLst>
  </p:cSld>
  <p:clrMapOvr>
    <a:masterClrMapping/>
  </p:clrMapOvr>
  <mc:AlternateContent xmlns:mc="http://schemas.openxmlformats.org/markup-compatibility/2006" xmlns:p14="http://schemas.microsoft.com/office/powerpoint/2010/main">
    <mc:Choice Requires="p14">
      <p:transition spd="slow" p14:dur="2000" advTm="5119"/>
    </mc:Choice>
    <mc:Fallback xmlns="">
      <p:transition spd="slow" advTm="511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762" y="166450"/>
            <a:ext cx="2327899" cy="3511931"/>
          </a:xfrm>
        </p:spPr>
        <p:txBody>
          <a:bodyPr anchor="t"/>
          <a:lstStyle/>
          <a:p>
            <a:r>
              <a:rPr lang="en-US" dirty="0" smtClean="0"/>
              <a:t>ESRI support for ArcMap 10.8.1</a:t>
            </a:r>
            <a:endParaRPr lang="en-US" dirty="0"/>
          </a:p>
        </p:txBody>
      </p:sp>
      <p:pic>
        <p:nvPicPr>
          <p:cNvPr id="3" name="Picture 2"/>
          <p:cNvPicPr>
            <a:picLocks noChangeAspect="1"/>
          </p:cNvPicPr>
          <p:nvPr/>
        </p:nvPicPr>
        <p:blipFill>
          <a:blip r:embed="rId2"/>
          <a:stretch>
            <a:fillRect/>
          </a:stretch>
        </p:blipFill>
        <p:spPr>
          <a:xfrm>
            <a:off x="2856197" y="142066"/>
            <a:ext cx="9335803" cy="6134956"/>
          </a:xfrm>
          <a:prstGeom prst="rect">
            <a:avLst/>
          </a:prstGeom>
        </p:spPr>
      </p:pic>
      <p:grpSp>
        <p:nvGrpSpPr>
          <p:cNvPr id="4" name="Group 3"/>
          <p:cNvGrpSpPr/>
          <p:nvPr/>
        </p:nvGrpSpPr>
        <p:grpSpPr>
          <a:xfrm>
            <a:off x="0" y="4973241"/>
            <a:ext cx="2300630" cy="1303781"/>
            <a:chOff x="9702800" y="71438"/>
            <a:chExt cx="2300630" cy="1303781"/>
          </a:xfrm>
        </p:grpSpPr>
        <p:sp>
          <p:nvSpPr>
            <p:cNvPr id="5" name="TextBox 4"/>
            <p:cNvSpPr txBox="1"/>
            <p:nvPr/>
          </p:nvSpPr>
          <p:spPr>
            <a:xfrm>
              <a:off x="9702800" y="71438"/>
              <a:ext cx="2300630" cy="369332"/>
            </a:xfrm>
            <a:prstGeom prst="rect">
              <a:avLst/>
            </a:prstGeom>
            <a:noFill/>
          </p:spPr>
          <p:txBody>
            <a:bodyPr wrap="none" rtlCol="0">
              <a:spAutoFit/>
            </a:bodyPr>
            <a:lstStyle/>
            <a:p>
              <a:r>
                <a:rPr lang="en-US" dirty="0" smtClean="0"/>
                <a:t>This slide has no audio</a:t>
              </a:r>
              <a:endParaRPr lang="en-US" dirty="0"/>
            </a:p>
          </p:txBody>
        </p:sp>
        <p:pic>
          <p:nvPicPr>
            <p:cNvPr id="6" name="Picture 5" descr="File:Gnome-&lt;strong&gt;audio&lt;/strong&gt;-volume-high.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7631" y="620292"/>
              <a:ext cx="557355" cy="557355"/>
            </a:xfrm>
            <a:prstGeom prst="rect">
              <a:avLst/>
            </a:prstGeom>
          </p:spPr>
        </p:pic>
        <p:pic>
          <p:nvPicPr>
            <p:cNvPr id="7" name="Picture 6" descr="File:&lt;strong&gt;No&lt;/strong&gt; &lt;strong&gt;sign&lt;/strong&gt;.svg - Wikiquo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0742" y="422719"/>
              <a:ext cx="952500" cy="952500"/>
            </a:xfrm>
            <a:prstGeom prst="rect">
              <a:avLst/>
            </a:prstGeom>
          </p:spPr>
        </p:pic>
      </p:grpSp>
    </p:spTree>
    <p:extLst>
      <p:ext uri="{BB962C8B-B14F-4D97-AF65-F5344CB8AC3E}">
        <p14:creationId xmlns:p14="http://schemas.microsoft.com/office/powerpoint/2010/main" val="297553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338257" y="2029926"/>
            <a:ext cx="8087884" cy="788734"/>
          </a:xfrm>
        </p:spPr>
        <p:txBody>
          <a:bodyPr>
            <a:normAutofit/>
          </a:bodyPr>
          <a:lstStyle/>
          <a:p>
            <a:r>
              <a:rPr lang="en-US" sz="4000" dirty="0" smtClean="0"/>
              <a:t>Using Satellite Data in GIS:  Tools</a:t>
            </a:r>
            <a:endParaRPr lang="en-US" sz="4000" dirty="0"/>
          </a:p>
        </p:txBody>
      </p:sp>
      <p:sp>
        <p:nvSpPr>
          <p:cNvPr id="10" name="Text Placeholder 6"/>
          <p:cNvSpPr>
            <a:spLocks noGrp="1"/>
          </p:cNvSpPr>
          <p:nvPr>
            <p:ph type="body" sz="quarter" idx="12"/>
          </p:nvPr>
        </p:nvSpPr>
        <p:spPr>
          <a:xfrm>
            <a:off x="154517" y="4807237"/>
            <a:ext cx="7313083" cy="577850"/>
          </a:xfrm>
        </p:spPr>
        <p:txBody>
          <a:bodyPr>
            <a:normAutofit lnSpcReduction="10000"/>
          </a:bodyPr>
          <a:lstStyle/>
          <a:p>
            <a:r>
              <a:rPr lang="en-US" dirty="0"/>
              <a:t>Versioning:</a:t>
            </a:r>
            <a:br>
              <a:rPr lang="en-US" dirty="0"/>
            </a:br>
            <a:r>
              <a:rPr lang="en-US" dirty="0" smtClean="0"/>
              <a:t>2020, </a:t>
            </a:r>
            <a:r>
              <a:rPr lang="en-US" dirty="0" err="1" smtClean="0"/>
              <a:t>Soracco</a:t>
            </a:r>
            <a:endParaRPr lang="en-US" dirty="0" smtClean="0"/>
          </a:p>
        </p:txBody>
      </p:sp>
      <p:sp>
        <p:nvSpPr>
          <p:cNvPr id="11" name="Text Placeholder 8"/>
          <p:cNvSpPr>
            <a:spLocks noGrp="1"/>
          </p:cNvSpPr>
          <p:nvPr>
            <p:ph type="body" sz="quarter" idx="10"/>
          </p:nvPr>
        </p:nvSpPr>
        <p:spPr>
          <a:xfrm>
            <a:off x="3567642" y="2849730"/>
            <a:ext cx="7313083" cy="1224439"/>
          </a:xfrm>
        </p:spPr>
        <p:txBody>
          <a:bodyPr>
            <a:normAutofit/>
          </a:bodyPr>
          <a:lstStyle/>
          <a:p>
            <a:pPr>
              <a:spcBef>
                <a:spcPts val="800"/>
              </a:spcBef>
            </a:pPr>
            <a:r>
              <a:rPr lang="en-US" dirty="0" smtClean="0"/>
              <a:t>Michael </a:t>
            </a:r>
            <a:r>
              <a:rPr lang="en-US" dirty="0" err="1" smtClean="0"/>
              <a:t>Soracco</a:t>
            </a:r>
            <a:r>
              <a:rPr lang="en-US" dirty="0"/>
              <a:t/>
            </a:r>
            <a:br>
              <a:rPr lang="en-US" dirty="0"/>
            </a:br>
            <a:r>
              <a:rPr lang="en-US" dirty="0" smtClean="0"/>
              <a:t>NOAA Affiliate for NOAA </a:t>
            </a:r>
            <a:r>
              <a:rPr lang="en-US" dirty="0" err="1" smtClean="0"/>
              <a:t>CoastWatch</a:t>
            </a:r>
            <a:endParaRPr lang="en-US" dirty="0" smtClean="0"/>
          </a:p>
          <a:p>
            <a:pPr>
              <a:spcBef>
                <a:spcPts val="0"/>
              </a:spcBef>
            </a:pPr>
            <a:r>
              <a:rPr lang="en-US" dirty="0" smtClean="0"/>
              <a:t>College Park, MD</a:t>
            </a:r>
            <a:endParaRPr lang="en-US" dirty="0"/>
          </a:p>
          <a:p>
            <a:pPr>
              <a:spcBef>
                <a:spcPts val="800"/>
              </a:spcBef>
            </a:pPr>
            <a:endParaRPr lang="en-US" dirty="0"/>
          </a:p>
          <a:p>
            <a:endParaRPr lang="en-US" dirty="0"/>
          </a:p>
        </p:txBody>
      </p:sp>
      <p:sp>
        <p:nvSpPr>
          <p:cNvPr id="12" name="TextBox 11"/>
          <p:cNvSpPr txBox="1"/>
          <p:nvPr/>
        </p:nvSpPr>
        <p:spPr>
          <a:xfrm>
            <a:off x="3567642" y="4129836"/>
            <a:ext cx="2539478" cy="646331"/>
          </a:xfrm>
          <a:prstGeom prst="rect">
            <a:avLst/>
          </a:prstGeom>
          <a:noFill/>
        </p:spPr>
        <p:txBody>
          <a:bodyPr wrap="none" rtlCol="0">
            <a:spAutoFit/>
          </a:bodyPr>
          <a:lstStyle/>
          <a:p>
            <a:r>
              <a:rPr lang="en-US" dirty="0" smtClean="0"/>
              <a:t>https://coastwatch.noaa.gov</a:t>
            </a:r>
            <a:br>
              <a:rPr lang="en-US" dirty="0" smtClean="0"/>
            </a:br>
            <a:r>
              <a:rPr lang="en-US" dirty="0" smtClean="0"/>
              <a:t>coastwatch.info@noaa.gov</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1468078"/>
      </p:ext>
    </p:extLst>
  </p:cSld>
  <p:clrMapOvr>
    <a:masterClrMapping/>
  </p:clrMapOvr>
  <mc:AlternateContent xmlns:mc="http://schemas.openxmlformats.org/markup-compatibility/2006" xmlns:p14="http://schemas.microsoft.com/office/powerpoint/2010/main">
    <mc:Choice Requires="p14">
      <p:transition spd="slow" p14:dur="2000" advTm="7775"/>
    </mc:Choice>
    <mc:Fallback xmlns="">
      <p:transition spd="slow" advTm="7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Tools/Methods</a:t>
            </a:r>
            <a:endParaRPr lang="en-US" dirty="0"/>
          </a:p>
        </p:txBody>
      </p:sp>
      <p:sp>
        <p:nvSpPr>
          <p:cNvPr id="3" name="Content Placeholder 2"/>
          <p:cNvSpPr>
            <a:spLocks noGrp="1"/>
          </p:cNvSpPr>
          <p:nvPr>
            <p:ph idx="1"/>
          </p:nvPr>
        </p:nvSpPr>
        <p:spPr/>
        <p:txBody>
          <a:bodyPr/>
          <a:lstStyle/>
          <a:p>
            <a:pPr fontAlgn="base"/>
            <a:r>
              <a:rPr lang="en-US" dirty="0"/>
              <a:t>ArcGIS </a:t>
            </a:r>
            <a:r>
              <a:rPr lang="en-US" dirty="0" smtClean="0"/>
              <a:t>built-ins</a:t>
            </a:r>
          </a:p>
          <a:p>
            <a:pPr fontAlgn="base"/>
            <a:endParaRPr lang="en-US" dirty="0"/>
          </a:p>
          <a:p>
            <a:pPr fontAlgn="base"/>
            <a:r>
              <a:rPr lang="en-US" dirty="0" smtClean="0"/>
              <a:t>ArcGIS add-ons</a:t>
            </a:r>
          </a:p>
          <a:p>
            <a:pPr fontAlgn="base"/>
            <a:endParaRPr lang="en-US" dirty="0"/>
          </a:p>
          <a:p>
            <a:pPr fontAlgn="base"/>
            <a:r>
              <a:rPr lang="en-US" dirty="0" smtClean="0"/>
              <a:t>External</a:t>
            </a:r>
            <a:endParaRPr lang="en-US" dirty="0"/>
          </a:p>
          <a:p>
            <a:pPr marL="0" indent="0">
              <a:buNone/>
            </a:pPr>
            <a:endParaRPr lang="en-US" dirty="0"/>
          </a:p>
        </p:txBody>
      </p:sp>
      <p:pic>
        <p:nvPicPr>
          <p:cNvPr id="4" name="Picture 3"/>
          <p:cNvPicPr>
            <a:picLocks noChangeAspect="1"/>
          </p:cNvPicPr>
          <p:nvPr/>
        </p:nvPicPr>
        <p:blipFill>
          <a:blip r:embed="rId5"/>
          <a:stretch>
            <a:fillRect/>
          </a:stretch>
        </p:blipFill>
        <p:spPr>
          <a:xfrm>
            <a:off x="6000003" y="1156997"/>
            <a:ext cx="5353797" cy="416300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467600" y="5379151"/>
            <a:ext cx="1834926" cy="369332"/>
          </a:xfrm>
          <a:prstGeom prst="rect">
            <a:avLst/>
          </a:prstGeom>
          <a:noFill/>
        </p:spPr>
        <p:txBody>
          <a:bodyPr wrap="none" rtlCol="0">
            <a:spAutoFit/>
          </a:bodyPr>
          <a:lstStyle/>
          <a:p>
            <a:r>
              <a:rPr lang="en-US" dirty="0" smtClean="0"/>
              <a:t>ArcMap’s Toolbox</a:t>
            </a:r>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80465"/>
      </p:ext>
    </p:extLst>
  </p:cSld>
  <p:clrMapOvr>
    <a:masterClrMapping/>
  </p:clrMapOvr>
  <mc:AlternateContent xmlns:mc="http://schemas.openxmlformats.org/markup-compatibility/2006" xmlns:p14="http://schemas.microsoft.com/office/powerpoint/2010/main">
    <mc:Choice Requires="p14">
      <p:transition spd="slow" p14:dur="2000" advTm="20312"/>
    </mc:Choice>
    <mc:Fallback xmlns="">
      <p:transition spd="slow" advTm="20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027" y="1833859"/>
            <a:ext cx="9694525" cy="4023360"/>
          </a:xfrm>
        </p:spPr>
        <p:txBody>
          <a:bodyPr>
            <a:normAutofit fontScale="92500" lnSpcReduction="10000"/>
          </a:bodyPr>
          <a:lstStyle/>
          <a:p>
            <a:pPr marL="282575" indent="-282575">
              <a:buClr>
                <a:schemeClr val="accent2"/>
              </a:buClr>
              <a:buFont typeface="Arial" pitchFamily="34" charset="0"/>
              <a:buChar char="•"/>
            </a:pPr>
            <a:r>
              <a:rPr lang="en-US" sz="3600" dirty="0" smtClean="0"/>
              <a:t>ArcGIS Spatial Analyst (license) – ESRI</a:t>
            </a:r>
          </a:p>
          <a:p>
            <a:pPr marL="739775" lvl="1" indent="-282575">
              <a:buClr>
                <a:schemeClr val="accent2"/>
              </a:buClr>
            </a:pPr>
            <a:r>
              <a:rPr lang="en-US" sz="3200" dirty="0" smtClean="0"/>
              <a:t>Raster tools</a:t>
            </a:r>
            <a:endParaRPr lang="en-US" sz="3200" dirty="0"/>
          </a:p>
          <a:p>
            <a:pPr marL="282575" indent="-282575">
              <a:buClr>
                <a:schemeClr val="accent2"/>
              </a:buClr>
            </a:pPr>
            <a:r>
              <a:rPr lang="en-US" sz="3600" dirty="0" smtClean="0"/>
              <a:t>Environmental Data Connector (EDC v1.3.7.1) </a:t>
            </a:r>
          </a:p>
          <a:p>
            <a:pPr marL="739775" lvl="1" indent="-282575">
              <a:buClr>
                <a:schemeClr val="accent2"/>
              </a:buClr>
            </a:pPr>
            <a:r>
              <a:rPr lang="en-US" dirty="0" smtClean="0"/>
              <a:t>Helper tool to obtain multidimensional data (space-time-+)</a:t>
            </a:r>
          </a:p>
          <a:p>
            <a:pPr marL="739775" lvl="1" indent="-282575">
              <a:buClr>
                <a:schemeClr val="accent2"/>
              </a:buClr>
            </a:pPr>
            <a:r>
              <a:rPr lang="en-US" dirty="0" smtClean="0"/>
              <a:t>Run from ArcMap or as standalone</a:t>
            </a:r>
            <a:endParaRPr lang="en-US" dirty="0" smtClean="0">
              <a:hlinkClick r:id="rId5"/>
            </a:endParaRPr>
          </a:p>
          <a:p>
            <a:pPr marL="739775" lvl="1" indent="-282575">
              <a:buClr>
                <a:schemeClr val="accent2"/>
              </a:buClr>
            </a:pPr>
            <a:r>
              <a:rPr lang="en-US" dirty="0" smtClean="0"/>
              <a:t>Graphical-user-interface to ERDDAP / THREDDS services</a:t>
            </a:r>
            <a:endParaRPr lang="en-US" dirty="0">
              <a:hlinkClick r:id="rId5"/>
            </a:endParaRPr>
          </a:p>
          <a:p>
            <a:pPr marL="739775" lvl="1" indent="-282575">
              <a:buClr>
                <a:schemeClr val="accent2"/>
              </a:buClr>
            </a:pPr>
            <a:r>
              <a:rPr lang="en-US" dirty="0" smtClean="0">
                <a:hlinkClick r:id="rId5"/>
              </a:rPr>
              <a:t>https</a:t>
            </a:r>
            <a:r>
              <a:rPr lang="en-US" dirty="0">
                <a:hlinkClick r:id="rId5"/>
              </a:rPr>
              <a:t>://www.pfeg.noaa.gov/products/EDC/EDCdownloads.html</a:t>
            </a:r>
            <a:endParaRPr lang="en-US" dirty="0"/>
          </a:p>
          <a:p>
            <a:pPr marL="282575" indent="-282575">
              <a:buClr>
                <a:schemeClr val="accent2"/>
              </a:buClr>
            </a:pPr>
            <a:r>
              <a:rPr lang="en-US" sz="3600" dirty="0" err="1" smtClean="0"/>
              <a:t>CoastWatch</a:t>
            </a:r>
            <a:r>
              <a:rPr lang="en-US" sz="3600" dirty="0" smtClean="0"/>
              <a:t> Utilities:</a:t>
            </a:r>
            <a:r>
              <a:rPr lang="en-US" sz="3200" dirty="0" smtClean="0"/>
              <a:t>  </a:t>
            </a:r>
          </a:p>
          <a:p>
            <a:pPr marL="739775" lvl="1" indent="-282575">
              <a:buClr>
                <a:schemeClr val="accent2"/>
              </a:buClr>
            </a:pPr>
            <a:r>
              <a:rPr lang="en-US" sz="2200" dirty="0" smtClean="0"/>
              <a:t>Command line tools:  cwexport, </a:t>
            </a:r>
            <a:r>
              <a:rPr lang="en-US" sz="2200" dirty="0" err="1" smtClean="0"/>
              <a:t>cwsample</a:t>
            </a:r>
            <a:r>
              <a:rPr lang="en-US" sz="2200" dirty="0" smtClean="0"/>
              <a:t>, </a:t>
            </a:r>
            <a:r>
              <a:rPr lang="en-US" sz="2200" dirty="0" err="1" smtClean="0"/>
              <a:t>cwrender</a:t>
            </a:r>
            <a:endParaRPr lang="en-US" sz="2200" dirty="0" smtClean="0">
              <a:hlinkClick r:id="rId6"/>
            </a:endParaRPr>
          </a:p>
          <a:p>
            <a:pPr marL="739775" lvl="1" indent="-282575">
              <a:buClr>
                <a:schemeClr val="accent2"/>
              </a:buClr>
            </a:pPr>
            <a:r>
              <a:rPr lang="en-US" sz="2200" dirty="0" smtClean="0">
                <a:hlinkClick r:id="rId6"/>
              </a:rPr>
              <a:t>https</a:t>
            </a:r>
            <a:r>
              <a:rPr lang="en-US" sz="2200" dirty="0">
                <a:hlinkClick r:id="rId6"/>
              </a:rPr>
              <a:t>://coastwatch.noaa.gov/cw/user-resources/coastwatch-utilities.html</a:t>
            </a:r>
            <a:endParaRPr lang="en-US" sz="2200" dirty="0" smtClean="0"/>
          </a:p>
          <a:p>
            <a:pPr marL="0" indent="0">
              <a:buClr>
                <a:schemeClr val="accent2"/>
              </a:buClr>
              <a:buNone/>
            </a:pPr>
            <a:endParaRPr lang="en-US" sz="3600" dirty="0"/>
          </a:p>
          <a:p>
            <a:pPr marL="282575" indent="-282575">
              <a:buClr>
                <a:schemeClr val="accent2"/>
              </a:buClr>
              <a:buFont typeface="Arial" pitchFamily="34" charset="0"/>
              <a:buChar char="•"/>
            </a:pPr>
            <a:endParaRPr lang="en-US" dirty="0"/>
          </a:p>
          <a:p>
            <a:pPr marL="282575" indent="-282575">
              <a:buClr>
                <a:schemeClr val="accent2"/>
              </a:buClr>
              <a:buFont typeface="Arial" pitchFamily="34" charset="0"/>
              <a:buChar char="•"/>
            </a:pPr>
            <a:endParaRPr lang="en-US" dirty="0"/>
          </a:p>
        </p:txBody>
      </p:sp>
      <p:sp>
        <p:nvSpPr>
          <p:cNvPr id="6" name="Title 1"/>
          <p:cNvSpPr>
            <a:spLocks noGrp="1"/>
          </p:cNvSpPr>
          <p:nvPr>
            <p:ph type="title"/>
          </p:nvPr>
        </p:nvSpPr>
        <p:spPr>
          <a:xfrm>
            <a:off x="1097280" y="286603"/>
            <a:ext cx="10058400" cy="1450757"/>
          </a:xfrm>
        </p:spPr>
        <p:txBody>
          <a:bodyPr/>
          <a:lstStyle/>
          <a:p>
            <a:r>
              <a:rPr lang="en-US" dirty="0" smtClean="0"/>
              <a:t>Useful Extensions / Add-ons</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580"/>
    </mc:Choice>
    <mc:Fallback xmlns="">
      <p:transition spd="slow" advTm="33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ular Callout 21"/>
          <p:cNvSpPr/>
          <p:nvPr/>
        </p:nvSpPr>
        <p:spPr>
          <a:xfrm rot="5400000">
            <a:off x="6373091" y="1024482"/>
            <a:ext cx="5303791" cy="4872654"/>
          </a:xfrm>
          <a:custGeom>
            <a:avLst/>
            <a:gdLst>
              <a:gd name="connsiteX0" fmla="*/ 0 w 5148197"/>
              <a:gd name="connsiteY0" fmla="*/ 0 h 3863629"/>
              <a:gd name="connsiteX1" fmla="*/ 858033 w 5148197"/>
              <a:gd name="connsiteY1" fmla="*/ 0 h 3863629"/>
              <a:gd name="connsiteX2" fmla="*/ 858033 w 5148197"/>
              <a:gd name="connsiteY2" fmla="*/ 0 h 3863629"/>
              <a:gd name="connsiteX3" fmla="*/ 2145082 w 5148197"/>
              <a:gd name="connsiteY3" fmla="*/ 0 h 3863629"/>
              <a:gd name="connsiteX4" fmla="*/ 5148197 w 5148197"/>
              <a:gd name="connsiteY4" fmla="*/ 0 h 3863629"/>
              <a:gd name="connsiteX5" fmla="*/ 5148197 w 5148197"/>
              <a:gd name="connsiteY5" fmla="*/ 2253784 h 3863629"/>
              <a:gd name="connsiteX6" fmla="*/ 5148197 w 5148197"/>
              <a:gd name="connsiteY6" fmla="*/ 2253784 h 3863629"/>
              <a:gd name="connsiteX7" fmla="*/ 5148197 w 5148197"/>
              <a:gd name="connsiteY7" fmla="*/ 3219691 h 3863629"/>
              <a:gd name="connsiteX8" fmla="*/ 5148197 w 5148197"/>
              <a:gd name="connsiteY8" fmla="*/ 3863629 h 3863629"/>
              <a:gd name="connsiteX9" fmla="*/ 2145082 w 5148197"/>
              <a:gd name="connsiteY9" fmla="*/ 3863629 h 3863629"/>
              <a:gd name="connsiteX10" fmla="*/ 1952505 w 5148197"/>
              <a:gd name="connsiteY10" fmla="*/ 4872654 h 3863629"/>
              <a:gd name="connsiteX11" fmla="*/ 858033 w 5148197"/>
              <a:gd name="connsiteY11" fmla="*/ 3863629 h 3863629"/>
              <a:gd name="connsiteX12" fmla="*/ 0 w 5148197"/>
              <a:gd name="connsiteY12" fmla="*/ 3863629 h 3863629"/>
              <a:gd name="connsiteX13" fmla="*/ 0 w 5148197"/>
              <a:gd name="connsiteY13" fmla="*/ 3219691 h 3863629"/>
              <a:gd name="connsiteX14" fmla="*/ 0 w 5148197"/>
              <a:gd name="connsiteY14" fmla="*/ 2253784 h 3863629"/>
              <a:gd name="connsiteX15" fmla="*/ 0 w 5148197"/>
              <a:gd name="connsiteY15" fmla="*/ 2253784 h 3863629"/>
              <a:gd name="connsiteX16" fmla="*/ 0 w 5148197"/>
              <a:gd name="connsiteY16" fmla="*/ 0 h 3863629"/>
              <a:gd name="connsiteX0" fmla="*/ 0 w 5148197"/>
              <a:gd name="connsiteY0" fmla="*/ 0 h 4872654"/>
              <a:gd name="connsiteX1" fmla="*/ 858033 w 5148197"/>
              <a:gd name="connsiteY1" fmla="*/ 0 h 4872654"/>
              <a:gd name="connsiteX2" fmla="*/ 858033 w 5148197"/>
              <a:gd name="connsiteY2" fmla="*/ 0 h 4872654"/>
              <a:gd name="connsiteX3" fmla="*/ 2145082 w 5148197"/>
              <a:gd name="connsiteY3" fmla="*/ 0 h 4872654"/>
              <a:gd name="connsiteX4" fmla="*/ 5148197 w 5148197"/>
              <a:gd name="connsiteY4" fmla="*/ 0 h 4872654"/>
              <a:gd name="connsiteX5" fmla="*/ 5148197 w 5148197"/>
              <a:gd name="connsiteY5" fmla="*/ 2253784 h 4872654"/>
              <a:gd name="connsiteX6" fmla="*/ 5148197 w 5148197"/>
              <a:gd name="connsiteY6" fmla="*/ 2253784 h 4872654"/>
              <a:gd name="connsiteX7" fmla="*/ 5148197 w 5148197"/>
              <a:gd name="connsiteY7" fmla="*/ 3219691 h 4872654"/>
              <a:gd name="connsiteX8" fmla="*/ 5148197 w 5148197"/>
              <a:gd name="connsiteY8" fmla="*/ 3863629 h 4872654"/>
              <a:gd name="connsiteX9" fmla="*/ 2145082 w 5148197"/>
              <a:gd name="connsiteY9" fmla="*/ 3863629 h 4872654"/>
              <a:gd name="connsiteX10" fmla="*/ 1952505 w 5148197"/>
              <a:gd name="connsiteY10" fmla="*/ 4872654 h 4872654"/>
              <a:gd name="connsiteX11" fmla="*/ 1797485 w 5148197"/>
              <a:gd name="connsiteY11" fmla="*/ 3851103 h 4872654"/>
              <a:gd name="connsiteX12" fmla="*/ 0 w 5148197"/>
              <a:gd name="connsiteY12" fmla="*/ 3863629 h 4872654"/>
              <a:gd name="connsiteX13" fmla="*/ 0 w 5148197"/>
              <a:gd name="connsiteY13" fmla="*/ 3219691 h 4872654"/>
              <a:gd name="connsiteX14" fmla="*/ 0 w 5148197"/>
              <a:gd name="connsiteY14" fmla="*/ 2253784 h 4872654"/>
              <a:gd name="connsiteX15" fmla="*/ 0 w 5148197"/>
              <a:gd name="connsiteY15" fmla="*/ 2253784 h 4872654"/>
              <a:gd name="connsiteX16" fmla="*/ 0 w 5148197"/>
              <a:gd name="connsiteY16" fmla="*/ 0 h 4872654"/>
              <a:gd name="connsiteX0" fmla="*/ 0 w 5148197"/>
              <a:gd name="connsiteY0" fmla="*/ 0 h 4872654"/>
              <a:gd name="connsiteX1" fmla="*/ 858033 w 5148197"/>
              <a:gd name="connsiteY1" fmla="*/ 0 h 4872654"/>
              <a:gd name="connsiteX2" fmla="*/ 858033 w 5148197"/>
              <a:gd name="connsiteY2" fmla="*/ 0 h 4872654"/>
              <a:gd name="connsiteX3" fmla="*/ 2145082 w 5148197"/>
              <a:gd name="connsiteY3" fmla="*/ 0 h 4872654"/>
              <a:gd name="connsiteX4" fmla="*/ 5148197 w 5148197"/>
              <a:gd name="connsiteY4" fmla="*/ 0 h 4872654"/>
              <a:gd name="connsiteX5" fmla="*/ 5148197 w 5148197"/>
              <a:gd name="connsiteY5" fmla="*/ 2253784 h 4872654"/>
              <a:gd name="connsiteX6" fmla="*/ 5148197 w 5148197"/>
              <a:gd name="connsiteY6" fmla="*/ 2253784 h 4872654"/>
              <a:gd name="connsiteX7" fmla="*/ 5148197 w 5148197"/>
              <a:gd name="connsiteY7" fmla="*/ 3219691 h 4872654"/>
              <a:gd name="connsiteX8" fmla="*/ 5148197 w 5148197"/>
              <a:gd name="connsiteY8" fmla="*/ 3863629 h 4872654"/>
              <a:gd name="connsiteX9" fmla="*/ 2145082 w 5148197"/>
              <a:gd name="connsiteY9" fmla="*/ 3863629 h 4872654"/>
              <a:gd name="connsiteX10" fmla="*/ 1952505 w 5148197"/>
              <a:gd name="connsiteY10" fmla="*/ 4872654 h 4872654"/>
              <a:gd name="connsiteX11" fmla="*/ 1784961 w 5148197"/>
              <a:gd name="connsiteY11" fmla="*/ 3863629 h 4872654"/>
              <a:gd name="connsiteX12" fmla="*/ 0 w 5148197"/>
              <a:gd name="connsiteY12" fmla="*/ 3863629 h 4872654"/>
              <a:gd name="connsiteX13" fmla="*/ 0 w 5148197"/>
              <a:gd name="connsiteY13" fmla="*/ 3219691 h 4872654"/>
              <a:gd name="connsiteX14" fmla="*/ 0 w 5148197"/>
              <a:gd name="connsiteY14" fmla="*/ 2253784 h 4872654"/>
              <a:gd name="connsiteX15" fmla="*/ 0 w 5148197"/>
              <a:gd name="connsiteY15" fmla="*/ 2253784 h 4872654"/>
              <a:gd name="connsiteX16" fmla="*/ 0 w 5148197"/>
              <a:gd name="connsiteY16" fmla="*/ 0 h 487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48197" h="4872654">
                <a:moveTo>
                  <a:pt x="0" y="0"/>
                </a:moveTo>
                <a:lnTo>
                  <a:pt x="858033" y="0"/>
                </a:lnTo>
                <a:lnTo>
                  <a:pt x="858033" y="0"/>
                </a:lnTo>
                <a:lnTo>
                  <a:pt x="2145082" y="0"/>
                </a:lnTo>
                <a:lnTo>
                  <a:pt x="5148197" y="0"/>
                </a:lnTo>
                <a:lnTo>
                  <a:pt x="5148197" y="2253784"/>
                </a:lnTo>
                <a:lnTo>
                  <a:pt x="5148197" y="2253784"/>
                </a:lnTo>
                <a:lnTo>
                  <a:pt x="5148197" y="3219691"/>
                </a:lnTo>
                <a:lnTo>
                  <a:pt x="5148197" y="3863629"/>
                </a:lnTo>
                <a:lnTo>
                  <a:pt x="2145082" y="3863629"/>
                </a:lnTo>
                <a:lnTo>
                  <a:pt x="1952505" y="4872654"/>
                </a:lnTo>
                <a:lnTo>
                  <a:pt x="1784961" y="3863629"/>
                </a:lnTo>
                <a:lnTo>
                  <a:pt x="0" y="3863629"/>
                </a:lnTo>
                <a:lnTo>
                  <a:pt x="0" y="3219691"/>
                </a:lnTo>
                <a:lnTo>
                  <a:pt x="0" y="2253784"/>
                </a:lnTo>
                <a:lnTo>
                  <a:pt x="0" y="2253784"/>
                </a:lnTo>
                <a:lnTo>
                  <a:pt x="0" y="0"/>
                </a:lnTo>
                <a:close/>
              </a:path>
            </a:pathLst>
          </a:cu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37745" y="1306923"/>
            <a:ext cx="7029017" cy="5008850"/>
          </a:xfrm>
        </p:spPr>
        <p:txBody>
          <a:bodyPr>
            <a:noAutofit/>
          </a:bodyPr>
          <a:lstStyle/>
          <a:p>
            <a:pPr marL="282575" indent="-282575">
              <a:buClr>
                <a:schemeClr val="accent2"/>
              </a:buClr>
              <a:buFont typeface="Arial" pitchFamily="34" charset="0"/>
              <a:buChar char="•"/>
            </a:pPr>
            <a:endParaRPr lang="en-US" sz="2000" dirty="0"/>
          </a:p>
          <a:p>
            <a:pPr marL="282575" indent="-282575">
              <a:buClr>
                <a:schemeClr val="accent2"/>
              </a:buClr>
              <a:buFont typeface="Arial" pitchFamily="34" charset="0"/>
              <a:buChar char="•"/>
            </a:pPr>
            <a:r>
              <a:rPr lang="en-US" sz="2000" dirty="0" smtClean="0"/>
              <a:t>WMS and WCS</a:t>
            </a:r>
          </a:p>
          <a:p>
            <a:pPr marL="282575" indent="-282575">
              <a:buClr>
                <a:schemeClr val="accent2"/>
              </a:buClr>
              <a:buFont typeface="Arial" pitchFamily="34" charset="0"/>
              <a:buChar char="•"/>
            </a:pPr>
            <a:endParaRPr lang="en-US" sz="2000" dirty="0"/>
          </a:p>
          <a:p>
            <a:pPr marL="282575" indent="-282575">
              <a:buClr>
                <a:schemeClr val="accent2"/>
              </a:buClr>
              <a:buFont typeface="Arial" pitchFamily="34" charset="0"/>
              <a:buChar char="•"/>
            </a:pPr>
            <a:r>
              <a:rPr lang="en-US" sz="2000" dirty="0" smtClean="0"/>
              <a:t>Drag-n-drop </a:t>
            </a:r>
          </a:p>
          <a:p>
            <a:pPr marL="739775" lvl="1" indent="-282575">
              <a:buClr>
                <a:schemeClr val="accent2"/>
              </a:buClr>
            </a:pPr>
            <a:r>
              <a:rPr lang="en-US" sz="1600" dirty="0" err="1" smtClean="0"/>
              <a:t>GeoTIFF</a:t>
            </a:r>
            <a:r>
              <a:rPr lang="en-US" sz="1600" dirty="0" smtClean="0"/>
              <a:t>, HDF, </a:t>
            </a:r>
            <a:r>
              <a:rPr lang="en-US" sz="1600" dirty="0" err="1" smtClean="0"/>
              <a:t>NetCDF</a:t>
            </a:r>
            <a:r>
              <a:rPr lang="en-US" sz="1600" dirty="0" smtClean="0"/>
              <a:t>, JPEG2000</a:t>
            </a:r>
          </a:p>
          <a:p>
            <a:pPr marL="282575" indent="-282575">
              <a:buClr>
                <a:schemeClr val="accent2"/>
              </a:buClr>
              <a:buFont typeface="Arial" pitchFamily="34" charset="0"/>
              <a:buChar char="•"/>
            </a:pPr>
            <a:endParaRPr lang="en-US" sz="2000" dirty="0"/>
          </a:p>
          <a:p>
            <a:pPr marL="282575" indent="-282575">
              <a:buClr>
                <a:schemeClr val="accent2"/>
              </a:buClr>
              <a:buFont typeface="Arial" pitchFamily="34" charset="0"/>
              <a:buChar char="•"/>
            </a:pPr>
            <a:r>
              <a:rPr lang="en-US" sz="2000" dirty="0" err="1" smtClean="0"/>
              <a:t>Multidimension</a:t>
            </a:r>
            <a:r>
              <a:rPr lang="en-US" sz="2000" dirty="0" smtClean="0"/>
              <a:t> Toolbox</a:t>
            </a:r>
          </a:p>
          <a:p>
            <a:pPr marL="739775" lvl="1" indent="-282575">
              <a:buClr>
                <a:schemeClr val="accent2"/>
              </a:buClr>
            </a:pPr>
            <a:r>
              <a:rPr lang="en-US" sz="1600" dirty="0" smtClean="0"/>
              <a:t>Make </a:t>
            </a:r>
            <a:r>
              <a:rPr lang="en-US" sz="1600" dirty="0" err="1" smtClean="0"/>
              <a:t>OpenDAP</a:t>
            </a:r>
            <a:r>
              <a:rPr lang="en-US" sz="1600" dirty="0" smtClean="0"/>
              <a:t> Raster Layer </a:t>
            </a:r>
            <a:r>
              <a:rPr lang="en-US" sz="1200" dirty="0" smtClean="0"/>
              <a:t>(</a:t>
            </a:r>
            <a:r>
              <a:rPr lang="en-US" sz="1200" dirty="0" err="1" smtClean="0"/>
              <a:t>ArcToolbox</a:t>
            </a:r>
            <a:r>
              <a:rPr lang="en-US" sz="1200" dirty="0" smtClean="0"/>
              <a:t>-&gt;Multidimensional Tools)</a:t>
            </a:r>
            <a:endParaRPr lang="en-US" sz="1100" dirty="0" smtClean="0"/>
          </a:p>
          <a:p>
            <a:pPr marL="739775" lvl="1" indent="-282575">
              <a:buClr>
                <a:schemeClr val="accent2"/>
              </a:buClr>
            </a:pPr>
            <a:r>
              <a:rPr lang="en-US" sz="1600" dirty="0" smtClean="0"/>
              <a:t>Make </a:t>
            </a:r>
            <a:r>
              <a:rPr lang="en-US" sz="1600" dirty="0" err="1" smtClean="0"/>
              <a:t>NetCDF</a:t>
            </a:r>
            <a:r>
              <a:rPr lang="en-US" sz="1600" dirty="0" smtClean="0"/>
              <a:t> Raster </a:t>
            </a:r>
            <a:r>
              <a:rPr lang="en-US" sz="1600" dirty="0"/>
              <a:t>Layer </a:t>
            </a:r>
            <a:r>
              <a:rPr lang="en-US" sz="1200" dirty="0"/>
              <a:t>(</a:t>
            </a:r>
            <a:r>
              <a:rPr lang="en-US" sz="1200" dirty="0" err="1"/>
              <a:t>ArcToolbox</a:t>
            </a:r>
            <a:r>
              <a:rPr lang="en-US" sz="1200" dirty="0"/>
              <a:t>-&gt;Multidimensional Tools)</a:t>
            </a:r>
          </a:p>
          <a:p>
            <a:pPr marL="282575" indent="-282575">
              <a:buClr>
                <a:schemeClr val="accent2"/>
              </a:buClr>
              <a:buFont typeface="Arial" pitchFamily="34" charset="0"/>
              <a:buChar char="•"/>
            </a:pPr>
            <a:endParaRPr lang="en-US" sz="2000" dirty="0"/>
          </a:p>
          <a:p>
            <a:pPr marL="282575" indent="-282575">
              <a:buClr>
                <a:schemeClr val="accent2"/>
              </a:buClr>
              <a:buFont typeface="Arial" pitchFamily="34" charset="0"/>
              <a:buChar char="•"/>
            </a:pPr>
            <a:r>
              <a:rPr lang="en-US" sz="2000" dirty="0" smtClean="0"/>
              <a:t>EDC (Environmental Data Connector)</a:t>
            </a:r>
          </a:p>
          <a:p>
            <a:pPr marL="282575" indent="-282575">
              <a:buClr>
                <a:schemeClr val="accent2"/>
              </a:buClr>
              <a:buFont typeface="Arial" pitchFamily="34" charset="0"/>
              <a:buChar char="•"/>
            </a:pPr>
            <a:endParaRPr lang="en-US" sz="2000" dirty="0"/>
          </a:p>
          <a:p>
            <a:pPr marL="282575" indent="-282575">
              <a:buClr>
                <a:schemeClr val="accent2"/>
              </a:buClr>
              <a:buFont typeface="Arial" pitchFamily="34" charset="0"/>
              <a:buChar char="•"/>
            </a:pPr>
            <a:r>
              <a:rPr lang="en-US" sz="2000" dirty="0" smtClean="0"/>
              <a:t>Programmatically:  Python, </a:t>
            </a:r>
            <a:r>
              <a:rPr lang="en-US" sz="2000" dirty="0" err="1" smtClean="0"/>
              <a:t>Jupyter</a:t>
            </a:r>
            <a:r>
              <a:rPr lang="en-US" sz="2000" dirty="0" smtClean="0"/>
              <a:t> Notebooks</a:t>
            </a:r>
          </a:p>
          <a:p>
            <a:pPr marL="282575" indent="-282575">
              <a:buClr>
                <a:schemeClr val="accent2"/>
              </a:buClr>
              <a:buFont typeface="Arial" pitchFamily="34" charset="0"/>
              <a:buChar char="•"/>
            </a:pPr>
            <a:endParaRPr lang="en-US" sz="2000" dirty="0"/>
          </a:p>
          <a:p>
            <a:pPr marL="282575" indent="-282575">
              <a:buClr>
                <a:schemeClr val="accent2"/>
              </a:buClr>
              <a:buFont typeface="Arial" pitchFamily="34" charset="0"/>
              <a:buChar char="•"/>
            </a:pPr>
            <a:endParaRPr lang="en-US" sz="2000" dirty="0"/>
          </a:p>
        </p:txBody>
      </p:sp>
      <p:sp>
        <p:nvSpPr>
          <p:cNvPr id="6" name="Title 1"/>
          <p:cNvSpPr>
            <a:spLocks noGrp="1"/>
          </p:cNvSpPr>
          <p:nvPr>
            <p:ph type="title"/>
          </p:nvPr>
        </p:nvSpPr>
        <p:spPr>
          <a:xfrm>
            <a:off x="1097280" y="286603"/>
            <a:ext cx="10058400" cy="1450757"/>
          </a:xfrm>
        </p:spPr>
        <p:txBody>
          <a:bodyPr/>
          <a:lstStyle/>
          <a:p>
            <a:r>
              <a:rPr lang="en-US" dirty="0" smtClean="0"/>
              <a:t>Methods to add Satellite Data</a:t>
            </a:r>
            <a:endParaRPr lang="en-US" dirty="0"/>
          </a:p>
        </p:txBody>
      </p:sp>
      <p:grpSp>
        <p:nvGrpSpPr>
          <p:cNvPr id="10" name="Group 9"/>
          <p:cNvGrpSpPr/>
          <p:nvPr/>
        </p:nvGrpSpPr>
        <p:grpSpPr>
          <a:xfrm>
            <a:off x="4105385" y="3686060"/>
            <a:ext cx="893736" cy="190527"/>
            <a:chOff x="4808796" y="4096720"/>
            <a:chExt cx="893736" cy="190527"/>
          </a:xfrm>
        </p:grpSpPr>
        <p:pic>
          <p:nvPicPr>
            <p:cNvPr id="2" name="Picture 1"/>
            <p:cNvPicPr>
              <a:picLocks noChangeAspect="1"/>
            </p:cNvPicPr>
            <p:nvPr/>
          </p:nvPicPr>
          <p:blipFill>
            <a:blip r:embed="rId5"/>
            <a:stretch>
              <a:fillRect/>
            </a:stretch>
          </p:blipFill>
          <p:spPr>
            <a:xfrm>
              <a:off x="5141348" y="4101483"/>
              <a:ext cx="238158" cy="181000"/>
            </a:xfrm>
            <a:prstGeom prst="rect">
              <a:avLst/>
            </a:prstGeom>
          </p:spPr>
        </p:pic>
        <p:pic>
          <p:nvPicPr>
            <p:cNvPr id="4" name="Picture 3"/>
            <p:cNvPicPr>
              <a:picLocks noChangeAspect="1"/>
            </p:cNvPicPr>
            <p:nvPr/>
          </p:nvPicPr>
          <p:blipFill>
            <a:blip r:embed="rId6"/>
            <a:stretch>
              <a:fillRect/>
            </a:stretch>
          </p:blipFill>
          <p:spPr>
            <a:xfrm>
              <a:off x="4808796" y="4106246"/>
              <a:ext cx="209579" cy="171474"/>
            </a:xfrm>
            <a:prstGeom prst="rect">
              <a:avLst/>
            </a:prstGeom>
          </p:spPr>
        </p:pic>
        <p:pic>
          <p:nvPicPr>
            <p:cNvPr id="5" name="Picture 4"/>
            <p:cNvPicPr>
              <a:picLocks noChangeAspect="1"/>
            </p:cNvPicPr>
            <p:nvPr/>
          </p:nvPicPr>
          <p:blipFill>
            <a:blip r:embed="rId7"/>
            <a:stretch>
              <a:fillRect/>
            </a:stretch>
          </p:blipFill>
          <p:spPr>
            <a:xfrm>
              <a:off x="5502479" y="4096720"/>
              <a:ext cx="200053" cy="190527"/>
            </a:xfrm>
            <a:prstGeom prst="rect">
              <a:avLst/>
            </a:prstGeom>
          </p:spPr>
        </p:pic>
        <p:cxnSp>
          <p:nvCxnSpPr>
            <p:cNvPr id="9" name="Straight Arrow Connector 8"/>
            <p:cNvCxnSpPr/>
            <p:nvPr/>
          </p:nvCxnSpPr>
          <p:spPr>
            <a:xfrm flipV="1">
              <a:off x="5027900"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380325" y="4187221"/>
              <a:ext cx="122973"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p:cNvPicPr>
            <a:picLocks noChangeAspect="1"/>
          </p:cNvPicPr>
          <p:nvPr/>
        </p:nvPicPr>
        <p:blipFill>
          <a:blip r:embed="rId8"/>
          <a:stretch>
            <a:fillRect/>
          </a:stretch>
        </p:blipFill>
        <p:spPr>
          <a:xfrm>
            <a:off x="5720931" y="5068023"/>
            <a:ext cx="285790" cy="181000"/>
          </a:xfrm>
          <a:prstGeom prst="rect">
            <a:avLst/>
          </a:prstGeom>
        </p:spPr>
      </p:pic>
      <p:grpSp>
        <p:nvGrpSpPr>
          <p:cNvPr id="21" name="Group 20"/>
          <p:cNvGrpSpPr/>
          <p:nvPr/>
        </p:nvGrpSpPr>
        <p:grpSpPr>
          <a:xfrm>
            <a:off x="7841180" y="1011981"/>
            <a:ext cx="3314500" cy="4902035"/>
            <a:chOff x="6919264" y="-1034975"/>
            <a:chExt cx="4788303" cy="7382613"/>
          </a:xfrm>
        </p:grpSpPr>
        <p:pic>
          <p:nvPicPr>
            <p:cNvPr id="7" name="Picture 6"/>
            <p:cNvPicPr>
              <a:picLocks noChangeAspect="1"/>
            </p:cNvPicPr>
            <p:nvPr/>
          </p:nvPicPr>
          <p:blipFill>
            <a:blip r:embed="rId9"/>
            <a:stretch>
              <a:fillRect/>
            </a:stretch>
          </p:blipFill>
          <p:spPr>
            <a:xfrm>
              <a:off x="6919264" y="-1034975"/>
              <a:ext cx="4762500" cy="3867150"/>
            </a:xfrm>
            <a:prstGeom prst="rect">
              <a:avLst/>
            </a:prstGeom>
          </p:spPr>
        </p:pic>
        <p:pic>
          <p:nvPicPr>
            <p:cNvPr id="8" name="Picture 7"/>
            <p:cNvPicPr>
              <a:picLocks noChangeAspect="1"/>
            </p:cNvPicPr>
            <p:nvPr/>
          </p:nvPicPr>
          <p:blipFill>
            <a:blip r:embed="rId10"/>
            <a:stretch>
              <a:fillRect/>
            </a:stretch>
          </p:blipFill>
          <p:spPr>
            <a:xfrm>
              <a:off x="6919264" y="2832175"/>
              <a:ext cx="4788303" cy="3515463"/>
            </a:xfrm>
            <a:prstGeom prst="rect">
              <a:avLst/>
            </a:prstGeom>
          </p:spPr>
        </p:pic>
      </p:grpSp>
      <p:sp>
        <p:nvSpPr>
          <p:cNvPr id="15" name="Curved Left Arrow 14"/>
          <p:cNvSpPr/>
          <p:nvPr/>
        </p:nvSpPr>
        <p:spPr>
          <a:xfrm>
            <a:off x="9901221" y="2186671"/>
            <a:ext cx="704850" cy="23926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571"/>
    </mc:Choice>
    <mc:Fallback xmlns="">
      <p:transition spd="slow" advTm="34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Mapping and Coverage Services (WMS and WCS)</a:t>
            </a:r>
            <a:endParaRPr lang="en-US" dirty="0"/>
          </a:p>
        </p:txBody>
      </p:sp>
      <p:pic>
        <p:nvPicPr>
          <p:cNvPr id="4" name="Picture 3"/>
          <p:cNvPicPr>
            <a:picLocks noChangeAspect="1"/>
          </p:cNvPicPr>
          <p:nvPr/>
        </p:nvPicPr>
        <p:blipFill>
          <a:blip r:embed="rId5"/>
          <a:stretch>
            <a:fillRect/>
          </a:stretch>
        </p:blipFill>
        <p:spPr>
          <a:xfrm>
            <a:off x="7290816" y="2065507"/>
            <a:ext cx="4734586" cy="3219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a:spLocks noGrp="1"/>
          </p:cNvSpPr>
          <p:nvPr>
            <p:ph idx="1"/>
          </p:nvPr>
        </p:nvSpPr>
        <p:spPr>
          <a:xfrm>
            <a:off x="865452" y="1478282"/>
            <a:ext cx="6264789" cy="4717351"/>
          </a:xfrm>
        </p:spPr>
        <p:txBody>
          <a:bodyPr>
            <a:noAutofit/>
          </a:bodyPr>
          <a:lstStyle/>
          <a:p>
            <a:pPr marL="282575" indent="-282575">
              <a:lnSpc>
                <a:spcPct val="110000"/>
              </a:lnSpc>
              <a:buClr>
                <a:schemeClr val="accent2"/>
              </a:buClr>
              <a:buFont typeface="Arial" pitchFamily="34" charset="0"/>
              <a:buChar char="•"/>
            </a:pPr>
            <a:r>
              <a:rPr lang="en-US" dirty="0" smtClean="0"/>
              <a:t>Add Data</a:t>
            </a:r>
          </a:p>
          <a:p>
            <a:pPr marL="282575" indent="-282575">
              <a:lnSpc>
                <a:spcPct val="110000"/>
              </a:lnSpc>
              <a:buClr>
                <a:schemeClr val="accent2"/>
              </a:buClr>
              <a:buFont typeface="Arial" pitchFamily="34" charset="0"/>
              <a:buChar char="•"/>
            </a:pPr>
            <a:r>
              <a:rPr lang="en-US" dirty="0" smtClean="0"/>
              <a:t>WMS: image</a:t>
            </a:r>
            <a:endParaRPr lang="en-US" dirty="0"/>
          </a:p>
          <a:p>
            <a:pPr marL="282575" indent="-282575">
              <a:lnSpc>
                <a:spcPct val="110000"/>
              </a:lnSpc>
              <a:buClr>
                <a:schemeClr val="accent2"/>
              </a:buClr>
              <a:buFont typeface="Arial" pitchFamily="34" charset="0"/>
              <a:buChar char="•"/>
            </a:pPr>
            <a:r>
              <a:rPr lang="en-US" dirty="0" smtClean="0"/>
              <a:t>WCS: data values</a:t>
            </a:r>
          </a:p>
          <a:p>
            <a:pPr marL="282575" indent="-282575">
              <a:lnSpc>
                <a:spcPct val="110000"/>
              </a:lnSpc>
              <a:buClr>
                <a:schemeClr val="accent2"/>
              </a:buClr>
              <a:buFont typeface="Arial" pitchFamily="34" charset="0"/>
              <a:buChar char="•"/>
            </a:pPr>
            <a:r>
              <a:rPr lang="en-US" dirty="0" smtClean="0"/>
              <a:t>Comments:</a:t>
            </a:r>
          </a:p>
          <a:p>
            <a:pPr marL="739775" lvl="1" indent="-282575">
              <a:lnSpc>
                <a:spcPct val="110000"/>
              </a:lnSpc>
              <a:buClr>
                <a:schemeClr val="accent2"/>
              </a:buClr>
            </a:pPr>
            <a:r>
              <a:rPr lang="en-US" dirty="0" smtClean="0"/>
              <a:t>Ok for single time/place</a:t>
            </a:r>
          </a:p>
          <a:p>
            <a:pPr marL="739775" lvl="1" indent="-282575">
              <a:lnSpc>
                <a:spcPct val="110000"/>
              </a:lnSpc>
              <a:buClr>
                <a:schemeClr val="accent2"/>
              </a:buClr>
            </a:pPr>
            <a:r>
              <a:rPr lang="en-US" dirty="0" smtClean="0"/>
              <a:t>Can be frustrating on finding the correct URL</a:t>
            </a:r>
          </a:p>
          <a:p>
            <a:pPr marL="739775" lvl="1" indent="-282575">
              <a:lnSpc>
                <a:spcPct val="110000"/>
              </a:lnSpc>
              <a:buClr>
                <a:schemeClr val="accent2"/>
              </a:buClr>
            </a:pPr>
            <a:r>
              <a:rPr lang="en-US" dirty="0" smtClean="0"/>
              <a:t>Each change in PZI results in refresh call…and sometimes errors</a:t>
            </a:r>
            <a:endParaRPr lang="en-US" sz="1800" dirty="0"/>
          </a:p>
        </p:txBody>
      </p:sp>
      <p:pic>
        <p:nvPicPr>
          <p:cNvPr id="6" name="Picture 5"/>
          <p:cNvPicPr>
            <a:picLocks noChangeAspect="1"/>
          </p:cNvPicPr>
          <p:nvPr/>
        </p:nvPicPr>
        <p:blipFill>
          <a:blip r:embed="rId6"/>
          <a:stretch>
            <a:fillRect/>
          </a:stretch>
        </p:blipFill>
        <p:spPr>
          <a:xfrm>
            <a:off x="7903555" y="1662746"/>
            <a:ext cx="352474" cy="209579"/>
          </a:xfrm>
          <a:prstGeom prst="rect">
            <a:avLst/>
          </a:prstGeom>
        </p:spPr>
      </p:pic>
      <p:sp>
        <p:nvSpPr>
          <p:cNvPr id="7" name="Curved Left Arrow 6"/>
          <p:cNvSpPr/>
          <p:nvPr/>
        </p:nvSpPr>
        <p:spPr>
          <a:xfrm>
            <a:off x="8266176" y="1779424"/>
            <a:ext cx="233693" cy="182940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7278624" y="3474720"/>
            <a:ext cx="926592" cy="249504"/>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3083120" y="1624882"/>
            <a:ext cx="519323" cy="30878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9359593"/>
      </p:ext>
    </p:extLst>
  </p:cSld>
  <p:clrMapOvr>
    <a:masterClrMapping/>
  </p:clrMapOvr>
  <mc:AlternateContent xmlns:mc="http://schemas.openxmlformats.org/markup-compatibility/2006" xmlns:p14="http://schemas.microsoft.com/office/powerpoint/2010/main">
    <mc:Choice Requires="p14">
      <p:transition spd="slow" p14:dur="2000" advTm="48468"/>
    </mc:Choice>
    <mc:Fallback xmlns="">
      <p:transition spd="slow" advTm="4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LIDETEMPLATE_oceans2019_seat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SLIDETEMPLATE_oceans2019_seattle</Template>
  <TotalTime>4370</TotalTime>
  <Words>1318</Words>
  <Application>Microsoft Office PowerPoint</Application>
  <PresentationFormat>Widescreen</PresentationFormat>
  <Paragraphs>352</Paragraphs>
  <Slides>32</Slides>
  <Notes>30</Notes>
  <HiddenSlides>0</HiddenSlides>
  <MMClips>29</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Arial Narrow</vt:lpstr>
      <vt:lpstr>Arial Narrow Bold</vt:lpstr>
      <vt:lpstr>Calibri</vt:lpstr>
      <vt:lpstr>Calibri Light</vt:lpstr>
      <vt:lpstr>Helvetica</vt:lpstr>
      <vt:lpstr>1_NOAA Title Options</vt:lpstr>
      <vt:lpstr>SLIDETEMPLATE_oceans2019_seattle</vt:lpstr>
      <vt:lpstr>Using Satellite Data in GIS</vt:lpstr>
      <vt:lpstr>This Training</vt:lpstr>
      <vt:lpstr>A few notes on ArcMap for NOAA Users</vt:lpstr>
      <vt:lpstr>ESRI support for ArcMap 10.8.1</vt:lpstr>
      <vt:lpstr>Using Satellite Data in GIS:  Tools</vt:lpstr>
      <vt:lpstr>Overview:  Tools/Methods</vt:lpstr>
      <vt:lpstr>Useful Extensions / Add-ons</vt:lpstr>
      <vt:lpstr>Methods to add Satellite Data</vt:lpstr>
      <vt:lpstr>Web Mapping and Coverage Services (WMS and WCS)</vt:lpstr>
      <vt:lpstr>And sometimes errors…</vt:lpstr>
      <vt:lpstr>Drag -n- Drop</vt:lpstr>
      <vt:lpstr>Make OpenDAP Raster Layer</vt:lpstr>
      <vt:lpstr>Make NetCDF Raster Layer</vt:lpstr>
      <vt:lpstr>Layer Properties: Symbology</vt:lpstr>
      <vt:lpstr>Layer Properties: NetCDF</vt:lpstr>
      <vt:lpstr>Layer Properties:  Time</vt:lpstr>
      <vt:lpstr>Enable Time Slider for the Map</vt:lpstr>
      <vt:lpstr>Export Data to Geospatial Database</vt:lpstr>
      <vt:lpstr>Recap Methods to add Satellite Data</vt:lpstr>
      <vt:lpstr>Environmental Data Connector</vt:lpstr>
      <vt:lpstr>Installing EDC</vt:lpstr>
      <vt:lpstr>Activating EDC</vt:lpstr>
      <vt:lpstr>PowerPoint Presentation</vt:lpstr>
      <vt:lpstr>PowerPoint Presentation</vt:lpstr>
      <vt:lpstr>PowerPoint Presentation</vt:lpstr>
      <vt:lpstr>PowerPoint Presentation</vt:lpstr>
      <vt:lpstr>Additional Services to Obtain Data</vt:lpstr>
      <vt:lpstr>OpenDAP (Open Data Access Protocol)</vt:lpstr>
      <vt:lpstr>THREDDS and ERDDAP</vt:lpstr>
      <vt:lpstr>Things to keep track of</vt:lpstr>
      <vt:lpstr>Additional Resources</vt:lpstr>
      <vt:lpstr>Using Satellite Data in GIS</vt:lpstr>
    </vt:vector>
  </TitlesOfParts>
  <Company>NOAA / NESDIS / STAR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CoastWatch Software</dc:title>
  <dc:creator>michael.soracco</dc:creator>
  <cp:lastModifiedBy>michael.soracco</cp:lastModifiedBy>
  <cp:revision>190</cp:revision>
  <dcterms:created xsi:type="dcterms:W3CDTF">2019-10-26T20:02:34Z</dcterms:created>
  <dcterms:modified xsi:type="dcterms:W3CDTF">2021-04-29T15:02:36Z</dcterms:modified>
</cp:coreProperties>
</file>